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Kollektif Bold" panose="020B0604020202020204" charset="0"/>
      <p:regular r:id="rId13"/>
    </p:embeddedFont>
    <p:embeddedFont>
      <p:font typeface="Open Sans Extra Bold" panose="020B0604020202020204" charset="0"/>
      <p:regular r:id="rId14"/>
    </p:embeddedFont>
    <p:embeddedFont>
      <p:font typeface="Aileron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Aileron Bold" panose="020B0604020202020204" charset="0"/>
      <p:regular r:id="rId20"/>
    </p:embeddedFont>
    <p:embeddedFont>
      <p:font typeface="Open Sans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571" y="10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9729" y="-270754"/>
            <a:ext cx="17533989" cy="10828507"/>
          </a:xfrm>
          <a:custGeom>
            <a:avLst/>
            <a:gdLst/>
            <a:ahLst/>
            <a:cxnLst/>
            <a:rect l="l" t="t" r="r" b="b"/>
            <a:pathLst>
              <a:path w="17533989" h="10828507">
                <a:moveTo>
                  <a:pt x="0" y="0"/>
                </a:moveTo>
                <a:lnTo>
                  <a:pt x="17533989" y="0"/>
                </a:lnTo>
                <a:lnTo>
                  <a:pt x="17533989" y="10828508"/>
                </a:lnTo>
                <a:lnTo>
                  <a:pt x="0" y="108285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894" b="-16894"/>
            </a:stretch>
          </a:blipFill>
        </p:spPr>
      </p:sp>
      <p:grpSp>
        <p:nvGrpSpPr>
          <p:cNvPr id="3" name="Group 3"/>
          <p:cNvGrpSpPr/>
          <p:nvPr/>
        </p:nvGrpSpPr>
        <p:grpSpPr>
          <a:xfrm rot="-8100000">
            <a:off x="-5186003" y="5709562"/>
            <a:ext cx="22404652" cy="6570600"/>
            <a:chOff x="0" y="0"/>
            <a:chExt cx="35276568" cy="103455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276569" cy="10345540"/>
            </a:xfrm>
            <a:custGeom>
              <a:avLst/>
              <a:gdLst/>
              <a:ahLst/>
              <a:cxnLst/>
              <a:rect l="l" t="t" r="r" b="b"/>
              <a:pathLst>
                <a:path w="35276569" h="10345540">
                  <a:moveTo>
                    <a:pt x="0" y="0"/>
                  </a:moveTo>
                  <a:lnTo>
                    <a:pt x="35276569" y="0"/>
                  </a:lnTo>
                  <a:lnTo>
                    <a:pt x="35276569" y="10345540"/>
                  </a:lnTo>
                  <a:lnTo>
                    <a:pt x="0" y="10345540"/>
                  </a:lnTo>
                  <a:close/>
                </a:path>
              </a:pathLst>
            </a:custGeom>
            <a:solidFill>
              <a:srgbClr val="F1EFE1"/>
            </a:solidFill>
          </p:spPr>
        </p:sp>
      </p:grpSp>
      <p:sp>
        <p:nvSpPr>
          <p:cNvPr id="5" name="Freeform 5"/>
          <p:cNvSpPr/>
          <p:nvPr/>
        </p:nvSpPr>
        <p:spPr>
          <a:xfrm rot="2700000">
            <a:off x="-6176254" y="2154566"/>
            <a:ext cx="17841191" cy="9666520"/>
          </a:xfrm>
          <a:custGeom>
            <a:avLst/>
            <a:gdLst/>
            <a:ahLst/>
            <a:cxnLst/>
            <a:rect l="l" t="t" r="r" b="b"/>
            <a:pathLst>
              <a:path w="17841191" h="9666520">
                <a:moveTo>
                  <a:pt x="0" y="0"/>
                </a:moveTo>
                <a:lnTo>
                  <a:pt x="17841191" y="0"/>
                </a:lnTo>
                <a:lnTo>
                  <a:pt x="17841191" y="9666520"/>
                </a:lnTo>
                <a:lnTo>
                  <a:pt x="0" y="96665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193" t="-27229" r="-21865"/>
            </a:stretch>
          </a:blipFill>
        </p:spPr>
      </p:sp>
      <p:sp>
        <p:nvSpPr>
          <p:cNvPr id="6" name="Freeform 6"/>
          <p:cNvSpPr/>
          <p:nvPr/>
        </p:nvSpPr>
        <p:spPr>
          <a:xfrm rot="5400000">
            <a:off x="12122331" y="4121331"/>
            <a:ext cx="6165669" cy="6165669"/>
          </a:xfrm>
          <a:custGeom>
            <a:avLst/>
            <a:gdLst/>
            <a:ahLst/>
            <a:cxnLst/>
            <a:rect l="l" t="t" r="r" b="b"/>
            <a:pathLst>
              <a:path w="6165669" h="6165669">
                <a:moveTo>
                  <a:pt x="0" y="0"/>
                </a:moveTo>
                <a:lnTo>
                  <a:pt x="6165669" y="0"/>
                </a:lnTo>
                <a:lnTo>
                  <a:pt x="6165669" y="6165669"/>
                </a:lnTo>
                <a:lnTo>
                  <a:pt x="0" y="6165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700000">
            <a:off x="11674653" y="6211412"/>
            <a:ext cx="11602435" cy="6523147"/>
          </a:xfrm>
          <a:custGeom>
            <a:avLst/>
            <a:gdLst/>
            <a:ahLst/>
            <a:cxnLst/>
            <a:rect l="l" t="t" r="r" b="b"/>
            <a:pathLst>
              <a:path w="11602435" h="6523147">
                <a:moveTo>
                  <a:pt x="0" y="0"/>
                </a:moveTo>
                <a:lnTo>
                  <a:pt x="11602435" y="0"/>
                </a:lnTo>
                <a:lnTo>
                  <a:pt x="11602435" y="6523147"/>
                </a:lnTo>
                <a:lnTo>
                  <a:pt x="0" y="65231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73170" y="3796475"/>
            <a:ext cx="8215346" cy="3191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01"/>
              </a:lnSpc>
            </a:pPr>
            <a:r>
              <a:rPr lang="en-US" sz="7524" b="1">
                <a:solidFill>
                  <a:srgbClr val="F4F4F4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Projet UE-4 :</a:t>
            </a:r>
          </a:p>
          <a:p>
            <a:pPr algn="l">
              <a:lnSpc>
                <a:spcPts val="7901"/>
              </a:lnSpc>
            </a:pPr>
            <a:r>
              <a:rPr lang="en-US" sz="7524" b="1">
                <a:solidFill>
                  <a:srgbClr val="F4F4F4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Identification d’interlocuteurs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139006" y="9454725"/>
            <a:ext cx="2262283" cy="52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1"/>
              </a:lnSpc>
            </a:pPr>
            <a:r>
              <a:rPr lang="en-US" sz="3058" spc="61">
                <a:solidFill>
                  <a:srgbClr val="F4F4F4"/>
                </a:solidFill>
                <a:latin typeface="Aileron"/>
                <a:ea typeface="Aileron"/>
                <a:cs typeface="Aileron"/>
                <a:sym typeface="Aileron"/>
              </a:rPr>
              <a:t>2024-2025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3170" y="8283125"/>
            <a:ext cx="5737473" cy="1893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00"/>
              </a:lnSpc>
            </a:pPr>
            <a:r>
              <a:rPr lang="en-US" sz="2714" b="1" spc="54">
                <a:solidFill>
                  <a:srgbClr val="FCFDFC"/>
                </a:solidFill>
                <a:latin typeface="Aileron Bold"/>
                <a:ea typeface="Aileron Bold"/>
                <a:cs typeface="Aileron Bold"/>
                <a:sym typeface="Aileron Bold"/>
              </a:rPr>
              <a:t>GUNDUZ Maxime</a:t>
            </a:r>
          </a:p>
          <a:p>
            <a:pPr algn="just">
              <a:lnSpc>
                <a:spcPts val="3800"/>
              </a:lnSpc>
            </a:pPr>
            <a:r>
              <a:rPr lang="en-US" sz="2714" b="1" spc="54">
                <a:solidFill>
                  <a:srgbClr val="FCFDFC"/>
                </a:solidFill>
                <a:latin typeface="Aileron Bold"/>
                <a:ea typeface="Aileron Bold"/>
                <a:cs typeface="Aileron Bold"/>
                <a:sym typeface="Aileron Bold"/>
              </a:rPr>
              <a:t>AIT SAID Hicham</a:t>
            </a:r>
          </a:p>
          <a:p>
            <a:pPr algn="just">
              <a:lnSpc>
                <a:spcPts val="3800"/>
              </a:lnSpc>
            </a:pPr>
            <a:endParaRPr lang="en-US" sz="2714" b="1" spc="54">
              <a:solidFill>
                <a:srgbClr val="FCFDFC"/>
              </a:solidFill>
              <a:latin typeface="Aileron Bold"/>
              <a:ea typeface="Aileron Bold"/>
              <a:cs typeface="Aileron Bold"/>
              <a:sym typeface="Aileron Bold"/>
            </a:endParaRPr>
          </a:p>
          <a:p>
            <a:pPr algn="just">
              <a:lnSpc>
                <a:spcPts val="3800"/>
              </a:lnSpc>
            </a:pPr>
            <a:r>
              <a:rPr lang="en-US" sz="2714" b="1" spc="54">
                <a:solidFill>
                  <a:srgbClr val="FCFDFC"/>
                </a:solidFill>
                <a:latin typeface="Aileron Bold"/>
                <a:ea typeface="Aileron Bold"/>
                <a:cs typeface="Aileron Bold"/>
                <a:sym typeface="Aileron Bold"/>
              </a:rPr>
              <a:t>6 Janvier 2025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612427" y="7896129"/>
            <a:ext cx="3315439" cy="1416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0"/>
              </a:lnSpc>
            </a:pPr>
            <a:r>
              <a:rPr lang="en-US" sz="2714" b="1" spc="54">
                <a:solidFill>
                  <a:srgbClr val="FCFDFC"/>
                </a:solidFill>
                <a:latin typeface="Aileron Bold"/>
                <a:ea typeface="Aileron Bold"/>
                <a:cs typeface="Aileron Bold"/>
                <a:sym typeface="Aileron Bold"/>
              </a:rPr>
              <a:t>Master 2 Informatique Médical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450" y="-4958"/>
            <a:ext cx="18330450" cy="688887"/>
            <a:chOff x="0" y="0"/>
            <a:chExt cx="4827773" cy="1814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27773" cy="181435"/>
            </a:xfrm>
            <a:custGeom>
              <a:avLst/>
              <a:gdLst/>
              <a:ahLst/>
              <a:cxnLst/>
              <a:rect l="l" t="t" r="r" b="b"/>
              <a:pathLst>
                <a:path w="4827773" h="181435">
                  <a:moveTo>
                    <a:pt x="0" y="0"/>
                  </a:moveTo>
                  <a:lnTo>
                    <a:pt x="4827773" y="0"/>
                  </a:lnTo>
                  <a:lnTo>
                    <a:pt x="4827773" y="181435"/>
                  </a:lnTo>
                  <a:lnTo>
                    <a:pt x="0" y="181435"/>
                  </a:lnTo>
                  <a:close/>
                </a:path>
              </a:pathLst>
            </a:custGeom>
            <a:solidFill>
              <a:srgbClr val="22527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27773" cy="2290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dirty="0" smtClean="0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Comparaison de nos 2 modéles</a:t>
              </a:r>
              <a:endParaRPr lang="en-US" sz="2999" dirty="0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43641" y="9555693"/>
            <a:ext cx="11737874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0"/>
              </a:lnSpc>
              <a:spcBef>
                <a:spcPct val="0"/>
              </a:spcBef>
            </a:pPr>
            <a:r>
              <a:rPr lang="en-US" sz="2714" spc="54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M2 IBM : GUNDUZ Maxime, </a:t>
            </a:r>
            <a:r>
              <a:rPr lang="en-US" sz="2714" spc="54" dirty="0" smtClean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AIT SAID Hicham</a:t>
            </a:r>
            <a:endParaRPr lang="en-US" sz="2714" spc="54" dirty="0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8" name="TextBox 5"/>
          <p:cNvSpPr txBox="1"/>
          <p:nvPr/>
        </p:nvSpPr>
        <p:spPr>
          <a:xfrm>
            <a:off x="17297400" y="9555693"/>
            <a:ext cx="2743200" cy="4455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00"/>
              </a:lnSpc>
              <a:spcBef>
                <a:spcPct val="0"/>
              </a:spcBef>
            </a:pPr>
            <a:r>
              <a:rPr lang="en-US" sz="2714" b="1" spc="54" dirty="0" smtClean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8/9</a:t>
            </a:r>
            <a:endParaRPr lang="en-US" sz="2714" b="1" spc="54" dirty="0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pic>
        <p:nvPicPr>
          <p:cNvPr id="7" name="Imag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0" y="1736457"/>
            <a:ext cx="7892955" cy="5240740"/>
          </a:xfrm>
          <a:prstGeom prst="rect">
            <a:avLst/>
          </a:prstGeom>
        </p:spPr>
      </p:pic>
      <p:sp>
        <p:nvSpPr>
          <p:cNvPr id="9" name="AutoShape 20">
            <a:extLst>
              <a:ext uri="{FF2B5EF4-FFF2-40B4-BE49-F238E27FC236}">
                <a16:creationId xmlns:a16="http://schemas.microsoft.com/office/drawing/2014/main" id="{3C848D3C-7925-5B00-2425-10043341799A}"/>
              </a:ext>
            </a:extLst>
          </p:cNvPr>
          <p:cNvSpPr/>
          <p:nvPr/>
        </p:nvSpPr>
        <p:spPr>
          <a:xfrm rot="5400000" flipV="1">
            <a:off x="4728509" y="5100883"/>
            <a:ext cx="8416592" cy="109591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475" y="1729308"/>
            <a:ext cx="7086600" cy="5240740"/>
          </a:xfrm>
          <a:prstGeom prst="rect">
            <a:avLst/>
          </a:prstGeom>
        </p:spPr>
      </p:pic>
      <p:sp>
        <p:nvSpPr>
          <p:cNvPr id="12" name="AutoShape 20">
            <a:extLst>
              <a:ext uri="{FF2B5EF4-FFF2-40B4-BE49-F238E27FC236}">
                <a16:creationId xmlns:a16="http://schemas.microsoft.com/office/drawing/2014/main" id="{3C848D3C-7925-5B00-2425-10043341799A}"/>
              </a:ext>
            </a:extLst>
          </p:cNvPr>
          <p:cNvSpPr/>
          <p:nvPr/>
        </p:nvSpPr>
        <p:spPr>
          <a:xfrm rot="5400000" flipH="1" flipV="1">
            <a:off x="9434514" y="-953331"/>
            <a:ext cx="76199" cy="16230601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20">
            <a:extLst>
              <a:ext uri="{FF2B5EF4-FFF2-40B4-BE49-F238E27FC236}">
                <a16:creationId xmlns:a16="http://schemas.microsoft.com/office/drawing/2014/main" id="{3C848D3C-7925-5B00-2425-10043341799A}"/>
              </a:ext>
            </a:extLst>
          </p:cNvPr>
          <p:cNvSpPr/>
          <p:nvPr/>
        </p:nvSpPr>
        <p:spPr>
          <a:xfrm rot="5400000" flipH="1" flipV="1">
            <a:off x="9434514" y="15345"/>
            <a:ext cx="76199" cy="16230601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5"/>
          <p:cNvSpPr txBox="1"/>
          <p:nvPr/>
        </p:nvSpPr>
        <p:spPr>
          <a:xfrm>
            <a:off x="2912772" y="7493417"/>
            <a:ext cx="6210003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00"/>
              </a:lnSpc>
              <a:spcBef>
                <a:spcPct val="0"/>
              </a:spcBef>
            </a:pPr>
            <a:r>
              <a:rPr lang="en-GB" sz="3600" b="1" dirty="0" smtClean="0">
                <a:latin typeface="Arial" panose="020B0604020202020204" pitchFamily="34" charset="0"/>
                <a:cs typeface="Arial" panose="020B0604020202020204" pitchFamily="34" charset="0"/>
                <a:sym typeface="Aileron"/>
              </a:rPr>
              <a:t>Présicions : </a:t>
            </a:r>
            <a:r>
              <a:rPr lang="fr-FR" sz="3600" dirty="0">
                <a:latin typeface="Arial" panose="020B0604020202020204" pitchFamily="34" charset="0"/>
                <a:cs typeface="Arial" panose="020B0604020202020204" pitchFamily="34" charset="0"/>
              </a:rPr>
              <a:t>80,42</a:t>
            </a:r>
            <a:r>
              <a:rPr lang="fr-FR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% </a:t>
            </a:r>
          </a:p>
        </p:txBody>
      </p:sp>
      <p:sp>
        <p:nvSpPr>
          <p:cNvPr id="16" name="TextBox 5"/>
          <p:cNvSpPr txBox="1"/>
          <p:nvPr/>
        </p:nvSpPr>
        <p:spPr>
          <a:xfrm>
            <a:off x="11517802" y="7385877"/>
            <a:ext cx="6210003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00"/>
              </a:lnSpc>
              <a:spcBef>
                <a:spcPct val="0"/>
              </a:spcBef>
            </a:pPr>
            <a:r>
              <a:rPr lang="en-GB" sz="3600" b="1" dirty="0" smtClean="0">
                <a:latin typeface="Arial" panose="020B0604020202020204" pitchFamily="34" charset="0"/>
                <a:cs typeface="Arial" panose="020B0604020202020204" pitchFamily="34" charset="0"/>
                <a:sym typeface="Aileron"/>
              </a:rPr>
              <a:t>Présicions : </a:t>
            </a:r>
            <a:r>
              <a:rPr lang="fr-FR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82,71% </a:t>
            </a:r>
          </a:p>
        </p:txBody>
      </p:sp>
      <p:sp>
        <p:nvSpPr>
          <p:cNvPr id="17" name="AutoShape 20">
            <a:extLst>
              <a:ext uri="{FF2B5EF4-FFF2-40B4-BE49-F238E27FC236}">
                <a16:creationId xmlns:a16="http://schemas.microsoft.com/office/drawing/2014/main" id="{3C848D3C-7925-5B00-2425-10043341799A}"/>
              </a:ext>
            </a:extLst>
          </p:cNvPr>
          <p:cNvSpPr/>
          <p:nvPr/>
        </p:nvSpPr>
        <p:spPr>
          <a:xfrm rot="5400000" flipH="1" flipV="1">
            <a:off x="9359805" y="-6630378"/>
            <a:ext cx="76199" cy="16230601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5"/>
          <p:cNvSpPr txBox="1"/>
          <p:nvPr/>
        </p:nvSpPr>
        <p:spPr>
          <a:xfrm>
            <a:off x="2133600" y="801496"/>
            <a:ext cx="6210003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3600" b="1" dirty="0">
                <a:latin typeface="Arial" panose="020B0604020202020204" pitchFamily="34" charset="0"/>
                <a:ea typeface="Open Sans Extra Bold"/>
                <a:cs typeface="Arial" panose="020B0604020202020204" pitchFamily="34" charset="0"/>
                <a:sym typeface="Open Sans Extra Bold"/>
              </a:rPr>
              <a:t>Régression logistique</a:t>
            </a:r>
            <a:endParaRPr lang="en-US" sz="3600" b="1" dirty="0">
              <a:latin typeface="Arial" panose="020B0604020202020204" pitchFamily="34" charset="0"/>
              <a:ea typeface="Open Sans Extra Bold"/>
              <a:cs typeface="Arial" panose="020B0604020202020204" pitchFamily="34" charset="0"/>
              <a:sym typeface="Open Sans Extra Bold"/>
            </a:endParaRPr>
          </a:p>
        </p:txBody>
      </p:sp>
      <p:sp>
        <p:nvSpPr>
          <p:cNvPr id="19" name="TextBox 5"/>
          <p:cNvSpPr txBox="1"/>
          <p:nvPr/>
        </p:nvSpPr>
        <p:spPr>
          <a:xfrm>
            <a:off x="12010090" y="852792"/>
            <a:ext cx="6210003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00"/>
              </a:lnSpc>
              <a:spcBef>
                <a:spcPct val="0"/>
              </a:spcBef>
            </a:pPr>
            <a:r>
              <a:rPr lang="en-GB" sz="3600" b="1" dirty="0" smtClean="0">
                <a:latin typeface="Arial" panose="020B0604020202020204" pitchFamily="34" charset="0"/>
                <a:cs typeface="Arial" panose="020B0604020202020204" pitchFamily="34" charset="0"/>
                <a:sym typeface="Aileron"/>
              </a:rPr>
              <a:t>CamemBERT</a:t>
            </a:r>
            <a:endParaRPr lang="fr-FR" sz="3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AutoShape 20">
            <a:extLst>
              <a:ext uri="{FF2B5EF4-FFF2-40B4-BE49-F238E27FC236}">
                <a16:creationId xmlns:a16="http://schemas.microsoft.com/office/drawing/2014/main" id="{3C848D3C-7925-5B00-2425-10043341799A}"/>
              </a:ext>
            </a:extLst>
          </p:cNvPr>
          <p:cNvSpPr/>
          <p:nvPr/>
        </p:nvSpPr>
        <p:spPr>
          <a:xfrm rot="5400000" flipH="1" flipV="1">
            <a:off x="9434513" y="1248470"/>
            <a:ext cx="76199" cy="16230601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5"/>
          <p:cNvSpPr txBox="1"/>
          <p:nvPr/>
        </p:nvSpPr>
        <p:spPr>
          <a:xfrm>
            <a:off x="2324397" y="8517791"/>
            <a:ext cx="6210003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00"/>
              </a:lnSpc>
              <a:spcBef>
                <a:spcPct val="0"/>
              </a:spcBef>
            </a:pPr>
            <a:r>
              <a:rPr lang="en-GB" sz="3600" b="1" dirty="0" smtClean="0">
                <a:latin typeface="Arial" panose="020B0604020202020204" pitchFamily="34" charset="0"/>
                <a:cs typeface="Arial" panose="020B0604020202020204" pitchFamily="34" charset="0"/>
                <a:sym typeface="Aileron"/>
              </a:rPr>
              <a:t>75 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  <a:sym typeface="Aileron"/>
              </a:rPr>
              <a:t>faux </a:t>
            </a:r>
            <a:r>
              <a:rPr lang="en-GB" sz="3600" b="1" dirty="0" smtClean="0">
                <a:latin typeface="Arial" panose="020B0604020202020204" pitchFamily="34" charset="0"/>
                <a:cs typeface="Arial" panose="020B0604020202020204" pitchFamily="34" charset="0"/>
                <a:sym typeface="Aileron"/>
              </a:rPr>
              <a:t>négatifs“patient"</a:t>
            </a:r>
            <a:endParaRPr lang="fr-FR" sz="3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5"/>
          <p:cNvSpPr txBox="1"/>
          <p:nvPr/>
        </p:nvSpPr>
        <p:spPr>
          <a:xfrm>
            <a:off x="10820400" y="8461898"/>
            <a:ext cx="6210003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00"/>
              </a:lnSpc>
              <a:spcBef>
                <a:spcPct val="0"/>
              </a:spcBef>
            </a:pP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  <a:sym typeface="Aileron"/>
              </a:rPr>
              <a:t>78 faux </a:t>
            </a:r>
            <a:r>
              <a:rPr lang="en-GB" sz="3600" b="1" dirty="0" smtClean="0">
                <a:latin typeface="Arial" panose="020B0604020202020204" pitchFamily="34" charset="0"/>
                <a:cs typeface="Arial" panose="020B0604020202020204" pitchFamily="34" charset="0"/>
                <a:sym typeface="Aileron"/>
              </a:rPr>
              <a:t>négatifs "médecin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  <a:sym typeface="Aileron"/>
              </a:rPr>
              <a:t>"</a:t>
            </a:r>
            <a:endParaRPr lang="fr-FR" sz="3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50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450" y="-4958"/>
            <a:ext cx="18330450" cy="688887"/>
            <a:chOff x="0" y="0"/>
            <a:chExt cx="4827773" cy="1814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27773" cy="181435"/>
            </a:xfrm>
            <a:custGeom>
              <a:avLst/>
              <a:gdLst/>
              <a:ahLst/>
              <a:cxnLst/>
              <a:rect l="l" t="t" r="r" b="b"/>
              <a:pathLst>
                <a:path w="4827773" h="181435">
                  <a:moveTo>
                    <a:pt x="0" y="0"/>
                  </a:moveTo>
                  <a:lnTo>
                    <a:pt x="4827773" y="0"/>
                  </a:lnTo>
                  <a:lnTo>
                    <a:pt x="4827773" y="181435"/>
                  </a:lnTo>
                  <a:lnTo>
                    <a:pt x="0" y="181435"/>
                  </a:lnTo>
                  <a:close/>
                </a:path>
              </a:pathLst>
            </a:custGeom>
            <a:solidFill>
              <a:srgbClr val="22527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27773" cy="2290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dirty="0" smtClean="0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Conclusion et Avenir du projet</a:t>
              </a:r>
              <a:endParaRPr lang="en-US" sz="2999" dirty="0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43641" y="9555693"/>
            <a:ext cx="11737874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0"/>
              </a:lnSpc>
              <a:spcBef>
                <a:spcPct val="0"/>
              </a:spcBef>
            </a:pPr>
            <a:r>
              <a:rPr lang="en-US" sz="2714" spc="54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M2 IBM : GUNDUZ Maxime, </a:t>
            </a:r>
            <a:r>
              <a:rPr lang="en-US" sz="2714" spc="54" dirty="0" smtClean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AIT SAID Hicham</a:t>
            </a:r>
            <a:endParaRPr lang="en-US" sz="2714" spc="54" dirty="0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8" name="TextBox 5"/>
          <p:cNvSpPr txBox="1"/>
          <p:nvPr/>
        </p:nvSpPr>
        <p:spPr>
          <a:xfrm>
            <a:off x="17297400" y="9555693"/>
            <a:ext cx="2743200" cy="4455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00"/>
              </a:lnSpc>
              <a:spcBef>
                <a:spcPct val="0"/>
              </a:spcBef>
            </a:pPr>
            <a:r>
              <a:rPr lang="en-US" sz="2714" b="1" spc="54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9</a:t>
            </a:r>
            <a:r>
              <a:rPr lang="en-US" sz="2714" b="1" spc="54" dirty="0" smtClean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/9</a:t>
            </a:r>
            <a:endParaRPr lang="en-US" sz="2714" b="1" spc="54" dirty="0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0B118C-C8B6-84DC-CC15-EBA4C8F15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700" y="1524477"/>
            <a:ext cx="6705600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20">
            <a:extLst>
              <a:ext uri="{FF2B5EF4-FFF2-40B4-BE49-F238E27FC236}">
                <a16:creationId xmlns:a16="http://schemas.microsoft.com/office/drawing/2014/main" id="{3C848D3C-7925-5B00-2425-10043341799A}"/>
              </a:ext>
            </a:extLst>
          </p:cNvPr>
          <p:cNvSpPr/>
          <p:nvPr/>
        </p:nvSpPr>
        <p:spPr>
          <a:xfrm rot="5400000" flipV="1">
            <a:off x="5068800" y="5182077"/>
            <a:ext cx="81534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0" name="AutoShape 20">
            <a:extLst>
              <a:ext uri="{FF2B5EF4-FFF2-40B4-BE49-F238E27FC236}">
                <a16:creationId xmlns:a16="http://schemas.microsoft.com/office/drawing/2014/main" id="{3966944C-8BD3-CC30-29BB-57C5C84858C5}"/>
              </a:ext>
            </a:extLst>
          </p:cNvPr>
          <p:cNvSpPr/>
          <p:nvPr/>
        </p:nvSpPr>
        <p:spPr>
          <a:xfrm rot="5400000" flipH="1" flipV="1">
            <a:off x="13349564" y="-1270363"/>
            <a:ext cx="60996" cy="8469122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2" name="AutoShape 20">
            <a:extLst>
              <a:ext uri="{FF2B5EF4-FFF2-40B4-BE49-F238E27FC236}">
                <a16:creationId xmlns:a16="http://schemas.microsoft.com/office/drawing/2014/main" id="{6D964856-C317-C55E-C6FE-65540E6B3307}"/>
              </a:ext>
            </a:extLst>
          </p:cNvPr>
          <p:cNvSpPr/>
          <p:nvPr/>
        </p:nvSpPr>
        <p:spPr>
          <a:xfrm rot="5400000" flipH="1" flipV="1">
            <a:off x="13354535" y="350014"/>
            <a:ext cx="51052" cy="846912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1" name="TextBox 5"/>
          <p:cNvSpPr txBox="1"/>
          <p:nvPr/>
        </p:nvSpPr>
        <p:spPr>
          <a:xfrm>
            <a:off x="9448800" y="1778287"/>
            <a:ext cx="8165821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00"/>
              </a:lnSpc>
              <a:spcBef>
                <a:spcPct val="0"/>
              </a:spcBef>
            </a:pPr>
            <a:r>
              <a:rPr lang="en-GB" sz="3600" b="1" dirty="0" smtClean="0">
                <a:latin typeface="Arial" panose="020B0604020202020204" pitchFamily="34" charset="0"/>
                <a:cs typeface="Arial" panose="020B0604020202020204" pitchFamily="34" charset="0"/>
                <a:sym typeface="Aileron"/>
              </a:rPr>
              <a:t>- Préparation d’un jeu de données et conception de modele</a:t>
            </a:r>
            <a:endParaRPr lang="fr-FR" sz="3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9452212" y="3330674"/>
            <a:ext cx="8165821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00"/>
              </a:lnSpc>
              <a:spcBef>
                <a:spcPct val="0"/>
              </a:spcBef>
            </a:pPr>
            <a:r>
              <a:rPr lang="en-GB" sz="3600" b="1" dirty="0" smtClean="0">
                <a:latin typeface="Arial" panose="020B0604020202020204" pitchFamily="34" charset="0"/>
                <a:cs typeface="Arial" panose="020B0604020202020204" pitchFamily="34" charset="0"/>
                <a:sym typeface="Aileron"/>
              </a:rPr>
              <a:t>- Augmenté la taille du jeu de données</a:t>
            </a:r>
            <a:endParaRPr lang="fr-FR" sz="3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AutoShape 20">
            <a:extLst>
              <a:ext uri="{FF2B5EF4-FFF2-40B4-BE49-F238E27FC236}">
                <a16:creationId xmlns:a16="http://schemas.microsoft.com/office/drawing/2014/main" id="{6D964856-C317-C55E-C6FE-65540E6B3307}"/>
              </a:ext>
            </a:extLst>
          </p:cNvPr>
          <p:cNvSpPr/>
          <p:nvPr/>
        </p:nvSpPr>
        <p:spPr>
          <a:xfrm rot="5400000" flipV="1">
            <a:off x="13334086" y="2107014"/>
            <a:ext cx="12429" cy="8371402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5" name="TextBox 5"/>
          <p:cNvSpPr txBox="1"/>
          <p:nvPr/>
        </p:nvSpPr>
        <p:spPr>
          <a:xfrm>
            <a:off x="9448800" y="5007074"/>
            <a:ext cx="8165821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00"/>
              </a:lnSpc>
              <a:spcBef>
                <a:spcPct val="0"/>
              </a:spcBef>
            </a:pPr>
            <a:r>
              <a:rPr lang="en-GB" sz="3600" b="1" dirty="0" smtClean="0">
                <a:latin typeface="Arial" panose="020B0604020202020204" pitchFamily="34" charset="0"/>
                <a:cs typeface="Arial" panose="020B0604020202020204" pitchFamily="34" charset="0"/>
                <a:sym typeface="Aileron"/>
              </a:rPr>
              <a:t>- Entrainé CamemBert sur des textes avec exemple médical</a:t>
            </a:r>
            <a:endParaRPr lang="fr-FR" sz="3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5"/>
          <p:cNvSpPr txBox="1"/>
          <p:nvPr/>
        </p:nvSpPr>
        <p:spPr>
          <a:xfrm>
            <a:off x="9448799" y="6667500"/>
            <a:ext cx="8165821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00"/>
              </a:lnSpc>
              <a:spcBef>
                <a:spcPct val="0"/>
              </a:spcBef>
            </a:pPr>
            <a:r>
              <a:rPr lang="fr-FR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 Ajuster </a:t>
            </a:r>
            <a:r>
              <a:rPr lang="fr-FR" sz="3600" b="1" dirty="0">
                <a:latin typeface="Arial" panose="020B0604020202020204" pitchFamily="34" charset="0"/>
                <a:cs typeface="Arial" panose="020B0604020202020204" pitchFamily="34" charset="0"/>
              </a:rPr>
              <a:t>l'entraînement </a:t>
            </a:r>
            <a:r>
              <a:rPr lang="fr-FR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pour plus d’attention aux phrase des patients</a:t>
            </a:r>
          </a:p>
        </p:txBody>
      </p:sp>
      <p:sp>
        <p:nvSpPr>
          <p:cNvPr id="17" name="AutoShape 20">
            <a:extLst>
              <a:ext uri="{FF2B5EF4-FFF2-40B4-BE49-F238E27FC236}">
                <a16:creationId xmlns:a16="http://schemas.microsoft.com/office/drawing/2014/main" id="{6D964856-C317-C55E-C6FE-65540E6B3307}"/>
              </a:ext>
            </a:extLst>
          </p:cNvPr>
          <p:cNvSpPr/>
          <p:nvPr/>
        </p:nvSpPr>
        <p:spPr>
          <a:xfrm rot="5400000" flipV="1">
            <a:off x="13350008" y="3707214"/>
            <a:ext cx="12429" cy="8371402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8" name="TextBox 5"/>
          <p:cNvSpPr txBox="1"/>
          <p:nvPr/>
        </p:nvSpPr>
        <p:spPr>
          <a:xfrm>
            <a:off x="9468133" y="8312152"/>
            <a:ext cx="9124667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00"/>
              </a:lnSpc>
              <a:spcBef>
                <a:spcPct val="0"/>
              </a:spcBef>
            </a:pPr>
            <a:r>
              <a:rPr lang="fr-FR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 Ajout </a:t>
            </a:r>
            <a:r>
              <a:rPr lang="fr-FR" sz="3600" b="1" dirty="0">
                <a:latin typeface="Arial" panose="020B0604020202020204" pitchFamily="34" charset="0"/>
                <a:cs typeface="Arial" panose="020B0604020202020204" pitchFamily="34" charset="0"/>
              </a:rPr>
              <a:t>de sous-classes </a:t>
            </a:r>
            <a:r>
              <a:rPr lang="fr-FR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pour l’interlocuteur </a:t>
            </a:r>
            <a:r>
              <a:rPr lang="fr-FR" sz="3600" b="1" dirty="0">
                <a:latin typeface="Arial" panose="020B0604020202020204" pitchFamily="34" charset="0"/>
                <a:cs typeface="Arial" panose="020B0604020202020204" pitchFamily="34" charset="0"/>
              </a:rPr>
              <a:t>“patient” </a:t>
            </a:r>
            <a:endParaRPr lang="fr-FR" sz="3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54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450" y="-4958"/>
            <a:ext cx="18330450" cy="688887"/>
            <a:chOff x="0" y="0"/>
            <a:chExt cx="4827773" cy="1814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27773" cy="181435"/>
            </a:xfrm>
            <a:custGeom>
              <a:avLst/>
              <a:gdLst/>
              <a:ahLst/>
              <a:cxnLst/>
              <a:rect l="l" t="t" r="r" b="b"/>
              <a:pathLst>
                <a:path w="4827773" h="181435">
                  <a:moveTo>
                    <a:pt x="0" y="0"/>
                  </a:moveTo>
                  <a:lnTo>
                    <a:pt x="4827773" y="0"/>
                  </a:lnTo>
                  <a:lnTo>
                    <a:pt x="4827773" y="181435"/>
                  </a:lnTo>
                  <a:lnTo>
                    <a:pt x="0" y="181435"/>
                  </a:lnTo>
                  <a:close/>
                </a:path>
              </a:pathLst>
            </a:custGeom>
            <a:solidFill>
              <a:srgbClr val="22527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27773" cy="2290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Plan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43641" y="9555693"/>
            <a:ext cx="11737874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0"/>
              </a:lnSpc>
              <a:spcBef>
                <a:spcPct val="0"/>
              </a:spcBef>
            </a:pPr>
            <a:r>
              <a:rPr lang="en-US" sz="2714" spc="54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M2 IBM : GUNDUZ Maxime, </a:t>
            </a:r>
            <a:r>
              <a:rPr lang="en-US" sz="2714" spc="54" dirty="0" smtClean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AIT SAID Hicham</a:t>
            </a:r>
            <a:endParaRPr lang="en-US" sz="2714" spc="54" dirty="0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07475" y="2437515"/>
            <a:ext cx="16230600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3"/>
              </a:lnSpc>
              <a:spcBef>
                <a:spcPct val="0"/>
              </a:spcBef>
            </a:pPr>
            <a:r>
              <a:rPr lang="en-US" sz="4123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Introduction et </a:t>
            </a:r>
            <a:r>
              <a:rPr lang="en-US" sz="4123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présentation</a:t>
            </a:r>
            <a:endParaRPr lang="en-US" sz="4123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0600" y="5123835"/>
            <a:ext cx="16230600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3"/>
              </a:lnSpc>
              <a:spcBef>
                <a:spcPct val="0"/>
              </a:spcBef>
            </a:pPr>
            <a:r>
              <a:rPr lang="en-US" sz="4123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Réalisation de nos modeles</a:t>
            </a:r>
            <a:endParaRPr lang="en-US" sz="4123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07475" y="7526806"/>
            <a:ext cx="16230600" cy="69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3"/>
              </a:lnSpc>
              <a:spcBef>
                <a:spcPct val="0"/>
              </a:spcBef>
            </a:pPr>
            <a:r>
              <a:rPr lang="en-US" sz="4123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Conclusion et avenir du projet</a:t>
            </a:r>
            <a:endParaRPr lang="en-US" sz="4123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0600" y="3780779"/>
            <a:ext cx="17259300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73"/>
              </a:lnSpc>
              <a:spcBef>
                <a:spcPct val="0"/>
              </a:spcBef>
            </a:pPr>
            <a:r>
              <a:rPr lang="en-GB" sz="4400" dirty="0"/>
              <a:t>Conception de notre jeu de données et représentation bag-of-word </a:t>
            </a:r>
            <a:r>
              <a:rPr lang="en-GB" sz="4400" dirty="0" smtClean="0"/>
              <a:t>(TF-IDF)</a:t>
            </a:r>
            <a:endParaRPr lang="en-US" sz="4123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TextBox 7"/>
          <p:cNvSpPr txBox="1"/>
          <p:nvPr/>
        </p:nvSpPr>
        <p:spPr>
          <a:xfrm>
            <a:off x="1007475" y="6325320"/>
            <a:ext cx="16230600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3"/>
              </a:lnSpc>
              <a:spcBef>
                <a:spcPct val="0"/>
              </a:spcBef>
            </a:pPr>
            <a:r>
              <a:rPr lang="en-US" sz="4123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Présentation des résultats et discussions des performences</a:t>
            </a:r>
            <a:endParaRPr lang="en-US" sz="4123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450" y="-4958"/>
            <a:ext cx="18330450" cy="688887"/>
            <a:chOff x="0" y="0"/>
            <a:chExt cx="4827773" cy="1814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27773" cy="181435"/>
            </a:xfrm>
            <a:custGeom>
              <a:avLst/>
              <a:gdLst/>
              <a:ahLst/>
              <a:cxnLst/>
              <a:rect l="l" t="t" r="r" b="b"/>
              <a:pathLst>
                <a:path w="4827773" h="181435">
                  <a:moveTo>
                    <a:pt x="0" y="0"/>
                  </a:moveTo>
                  <a:lnTo>
                    <a:pt x="4827773" y="0"/>
                  </a:lnTo>
                  <a:lnTo>
                    <a:pt x="4827773" y="181435"/>
                  </a:lnTo>
                  <a:lnTo>
                    <a:pt x="0" y="181435"/>
                  </a:lnTo>
                  <a:close/>
                </a:path>
              </a:pathLst>
            </a:custGeom>
            <a:solidFill>
              <a:srgbClr val="22527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27773" cy="2290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dirty="0" smtClean="0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Présentation du contexte</a:t>
              </a:r>
              <a:endParaRPr lang="en-US" sz="2999" dirty="0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43641" y="9555693"/>
            <a:ext cx="11737874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0"/>
              </a:lnSpc>
              <a:spcBef>
                <a:spcPct val="0"/>
              </a:spcBef>
            </a:pPr>
            <a:r>
              <a:rPr lang="en-US" sz="2714" spc="54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M2 IBM : GUNDUZ Maxime, </a:t>
            </a:r>
            <a:r>
              <a:rPr lang="en-US" sz="2714" spc="54" dirty="0" smtClean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AIT SAID Hicham</a:t>
            </a:r>
            <a:endParaRPr lang="en-US" sz="2714" spc="54" dirty="0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pic>
        <p:nvPicPr>
          <p:cNvPr id="1026" name="Picture 2" descr="Vers un numéro unique pour joindre les urgences ?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58" b="678"/>
          <a:stretch/>
        </p:blipFill>
        <p:spPr bwMode="auto">
          <a:xfrm>
            <a:off x="685800" y="1438398"/>
            <a:ext cx="7589517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oyez prêt à intervenir si vous êtes témoin d'un arrêt cardiaque | Groupe  IDEW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39427" b="150"/>
          <a:stretch/>
        </p:blipFill>
        <p:spPr bwMode="auto">
          <a:xfrm>
            <a:off x="11582400" y="1438398"/>
            <a:ext cx="5888625" cy="754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5"/>
          <p:cNvSpPr txBox="1"/>
          <p:nvPr/>
        </p:nvSpPr>
        <p:spPr>
          <a:xfrm>
            <a:off x="17297400" y="9555693"/>
            <a:ext cx="2743200" cy="4455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00"/>
              </a:lnSpc>
              <a:spcBef>
                <a:spcPct val="0"/>
              </a:spcBef>
            </a:pPr>
            <a:r>
              <a:rPr lang="en-US" sz="2714" b="1" spc="54" dirty="0" smtClean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1/9</a:t>
            </a:r>
            <a:endParaRPr lang="en-US" sz="2714" b="1" spc="54" dirty="0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1D4AB9AE-E01D-DF2F-BFDC-D2274C8AE664}"/>
              </a:ext>
            </a:extLst>
          </p:cNvPr>
          <p:cNvSpPr/>
          <p:nvPr/>
        </p:nvSpPr>
        <p:spPr>
          <a:xfrm rot="10800000">
            <a:off x="7864126" y="375026"/>
            <a:ext cx="4062790" cy="2686194"/>
          </a:xfrm>
          <a:custGeom>
            <a:avLst/>
            <a:gdLst/>
            <a:ahLst/>
            <a:cxnLst/>
            <a:rect l="l" t="t" r="r" b="b"/>
            <a:pathLst>
              <a:path w="2486161" h="2486161">
                <a:moveTo>
                  <a:pt x="0" y="0"/>
                </a:moveTo>
                <a:lnTo>
                  <a:pt x="2486162" y="0"/>
                </a:lnTo>
                <a:lnTo>
                  <a:pt x="2486162" y="2486161"/>
                </a:lnTo>
                <a:lnTo>
                  <a:pt x="0" y="24861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1D4AB9AE-E01D-DF2F-BFDC-D2274C8AE664}"/>
              </a:ext>
            </a:extLst>
          </p:cNvPr>
          <p:cNvSpPr/>
          <p:nvPr/>
        </p:nvSpPr>
        <p:spPr>
          <a:xfrm>
            <a:off x="7887939" y="4506495"/>
            <a:ext cx="4062790" cy="2686194"/>
          </a:xfrm>
          <a:custGeom>
            <a:avLst/>
            <a:gdLst/>
            <a:ahLst/>
            <a:cxnLst/>
            <a:rect l="l" t="t" r="r" b="b"/>
            <a:pathLst>
              <a:path w="2486161" h="2486161">
                <a:moveTo>
                  <a:pt x="0" y="0"/>
                </a:moveTo>
                <a:lnTo>
                  <a:pt x="2486162" y="0"/>
                </a:lnTo>
                <a:lnTo>
                  <a:pt x="2486162" y="2486161"/>
                </a:lnTo>
                <a:lnTo>
                  <a:pt x="0" y="24861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1" name="TextBox 5"/>
          <p:cNvSpPr txBox="1"/>
          <p:nvPr/>
        </p:nvSpPr>
        <p:spPr>
          <a:xfrm>
            <a:off x="8236419" y="2753941"/>
            <a:ext cx="3384880" cy="1949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00"/>
              </a:lnSpc>
              <a:spcBef>
                <a:spcPct val="0"/>
              </a:spcBef>
            </a:pPr>
            <a:r>
              <a:rPr lang="en-US" sz="2714" b="1" spc="54" dirty="0">
                <a:solidFill>
                  <a:srgbClr val="000000"/>
                </a:solidFill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É</a:t>
            </a:r>
            <a:r>
              <a:rPr lang="en-US" sz="2714" b="1" spc="54" dirty="0" smtClean="0">
                <a:solidFill>
                  <a:srgbClr val="000000"/>
                </a:solidFill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change téléphonique</a:t>
            </a:r>
          </a:p>
          <a:p>
            <a:pPr algn="ctr">
              <a:lnSpc>
                <a:spcPts val="3800"/>
              </a:lnSpc>
              <a:spcBef>
                <a:spcPct val="0"/>
              </a:spcBef>
            </a:pPr>
            <a:r>
              <a:rPr lang="en-US" sz="2714" b="1" spc="54" dirty="0" smtClean="0">
                <a:solidFill>
                  <a:srgbClr val="000000"/>
                </a:solidFill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“Patient” “Médecin”</a:t>
            </a:r>
            <a:endParaRPr lang="en-US" sz="2714" b="1" spc="54" dirty="0">
              <a:solidFill>
                <a:srgbClr val="000000"/>
              </a:solidFill>
              <a:latin typeface="Arial" panose="020B0604020202020204" pitchFamily="34" charset="0"/>
              <a:ea typeface="Aileron"/>
              <a:cs typeface="Arial" panose="020B0604020202020204" pitchFamily="34" charset="0"/>
              <a:sym typeface="Aileron"/>
            </a:endParaRPr>
          </a:p>
        </p:txBody>
      </p:sp>
      <p:sp>
        <p:nvSpPr>
          <p:cNvPr id="12" name="TextBox 5"/>
          <p:cNvSpPr txBox="1"/>
          <p:nvPr/>
        </p:nvSpPr>
        <p:spPr>
          <a:xfrm>
            <a:off x="33337" y="6853241"/>
            <a:ext cx="1910443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00"/>
              </a:lnSpc>
              <a:spcBef>
                <a:spcPct val="0"/>
              </a:spcBef>
            </a:pPr>
            <a:r>
              <a:rPr lang="en-US" sz="3600" b="1" spc="54" dirty="0" smtClean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2021 :</a:t>
            </a:r>
            <a:endParaRPr lang="en-US" sz="3600" b="1" spc="54" dirty="0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342797" y="7488420"/>
            <a:ext cx="11550781" cy="4355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00"/>
              </a:lnSpc>
              <a:spcBef>
                <a:spcPct val="0"/>
              </a:spcBef>
            </a:pPr>
            <a:r>
              <a:rPr lang="en-GB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-32,3 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millions </a:t>
            </a:r>
            <a:r>
              <a:rPr lang="en-GB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d’appel, selon sfmu (société francaise de médecine d’urgence)</a:t>
            </a:r>
            <a:endParaRPr lang="en-US" sz="2400" b="1" spc="54" dirty="0">
              <a:solidFill>
                <a:srgbClr val="000000"/>
              </a:solidFill>
              <a:latin typeface="Arial" panose="020B0604020202020204" pitchFamily="34" charset="0"/>
              <a:ea typeface="Aileron"/>
              <a:cs typeface="Arial" panose="020B0604020202020204" pitchFamily="34" charset="0"/>
              <a:sym typeface="Aileron"/>
            </a:endParaRPr>
          </a:p>
        </p:txBody>
      </p:sp>
      <p:sp>
        <p:nvSpPr>
          <p:cNvPr id="14" name="TextBox 5"/>
          <p:cNvSpPr txBox="1"/>
          <p:nvPr/>
        </p:nvSpPr>
        <p:spPr>
          <a:xfrm>
            <a:off x="342797" y="8061267"/>
            <a:ext cx="11550781" cy="4355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00"/>
              </a:lnSpc>
              <a:spcBef>
                <a:spcPct val="0"/>
              </a:spcBef>
            </a:pPr>
            <a:r>
              <a:rPr lang="en-GB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-2-3 minutes par appels en moyennes</a:t>
            </a:r>
            <a:endParaRPr lang="en-US" sz="2400" b="1" spc="54" dirty="0">
              <a:solidFill>
                <a:srgbClr val="000000"/>
              </a:solidFill>
              <a:latin typeface="Arial" panose="020B0604020202020204" pitchFamily="34" charset="0"/>
              <a:ea typeface="Aileron"/>
              <a:cs typeface="Arial" panose="020B0604020202020204" pitchFamily="34" charset="0"/>
              <a:sym typeface="Aileron"/>
            </a:endParaRPr>
          </a:p>
        </p:txBody>
      </p:sp>
      <p:sp>
        <p:nvSpPr>
          <p:cNvPr id="15" name="TextBox 5"/>
          <p:cNvSpPr txBox="1"/>
          <p:nvPr/>
        </p:nvSpPr>
        <p:spPr>
          <a:xfrm>
            <a:off x="1695451" y="5849592"/>
            <a:ext cx="6211538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00"/>
              </a:lnSpc>
              <a:spcBef>
                <a:spcPct val="0"/>
              </a:spcBef>
            </a:pP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SAMU (Service d'Aide Médicale </a:t>
            </a:r>
            <a:r>
              <a:rPr lang="en-GB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Urgente)</a:t>
            </a:r>
            <a:endParaRPr lang="en-US" sz="2400" b="1" spc="54" dirty="0">
              <a:solidFill>
                <a:srgbClr val="000000"/>
              </a:solidFill>
              <a:latin typeface="Arial" panose="020B0604020202020204" pitchFamily="34" charset="0"/>
              <a:ea typeface="Aileron"/>
              <a:cs typeface="Arial" panose="020B0604020202020204" pitchFamily="34" charset="0"/>
              <a:sym typeface="Aileron"/>
            </a:endParaRPr>
          </a:p>
        </p:txBody>
      </p:sp>
    </p:spTree>
    <p:extLst>
      <p:ext uri="{BB962C8B-B14F-4D97-AF65-F5344CB8AC3E}">
        <p14:creationId xmlns:p14="http://schemas.microsoft.com/office/powerpoint/2010/main" val="56008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450" y="-4958"/>
            <a:ext cx="18330450" cy="688887"/>
            <a:chOff x="0" y="0"/>
            <a:chExt cx="4827773" cy="1814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27773" cy="181435"/>
            </a:xfrm>
            <a:custGeom>
              <a:avLst/>
              <a:gdLst/>
              <a:ahLst/>
              <a:cxnLst/>
              <a:rect l="l" t="t" r="r" b="b"/>
              <a:pathLst>
                <a:path w="4827773" h="181435">
                  <a:moveTo>
                    <a:pt x="0" y="0"/>
                  </a:moveTo>
                  <a:lnTo>
                    <a:pt x="4827773" y="0"/>
                  </a:lnTo>
                  <a:lnTo>
                    <a:pt x="4827773" y="181435"/>
                  </a:lnTo>
                  <a:lnTo>
                    <a:pt x="0" y="181435"/>
                  </a:lnTo>
                  <a:close/>
                </a:path>
              </a:pathLst>
            </a:custGeom>
            <a:solidFill>
              <a:srgbClr val="22527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27773" cy="2290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dirty="0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J</a:t>
              </a:r>
              <a:r>
                <a:rPr lang="en-US" sz="2999" dirty="0" smtClean="0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eu de données</a:t>
              </a:r>
              <a:endParaRPr lang="en-US" sz="2999" dirty="0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43641" y="9555693"/>
            <a:ext cx="11737874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0"/>
              </a:lnSpc>
              <a:spcBef>
                <a:spcPct val="0"/>
              </a:spcBef>
            </a:pPr>
            <a:r>
              <a:rPr lang="en-US" sz="2714" spc="54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M2 IBM : GUNDUZ Maxime, </a:t>
            </a:r>
            <a:r>
              <a:rPr lang="en-US" sz="2714" spc="54" dirty="0" smtClean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AIT SAID Hicham</a:t>
            </a:r>
            <a:endParaRPr lang="en-US" sz="2714" spc="54" dirty="0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8" name="TextBox 5"/>
          <p:cNvSpPr txBox="1"/>
          <p:nvPr/>
        </p:nvSpPr>
        <p:spPr>
          <a:xfrm>
            <a:off x="17297400" y="9555693"/>
            <a:ext cx="2743200" cy="4455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00"/>
              </a:lnSpc>
              <a:spcBef>
                <a:spcPct val="0"/>
              </a:spcBef>
            </a:pPr>
            <a:r>
              <a:rPr lang="en-US" sz="2714" b="1" spc="54" dirty="0" smtClean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2/9</a:t>
            </a:r>
            <a:endParaRPr lang="en-US" sz="2714" b="1" spc="54" dirty="0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pic>
        <p:nvPicPr>
          <p:cNvPr id="1030" name="Picture 6" descr="Folder - Free interface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938211"/>
            <a:ext cx="44196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ugging Face - My A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271711"/>
            <a:ext cx="3506337" cy="1063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5"/>
          <p:cNvSpPr txBox="1"/>
          <p:nvPr/>
        </p:nvSpPr>
        <p:spPr>
          <a:xfrm>
            <a:off x="1651379" y="4250796"/>
            <a:ext cx="6211538" cy="4355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00"/>
              </a:lnSpc>
              <a:spcBef>
                <a:spcPct val="0"/>
              </a:spcBef>
            </a:pPr>
            <a:r>
              <a:rPr lang="en-GB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Dataset : 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medkit/simsamu</a:t>
            </a:r>
            <a:endParaRPr lang="en-US" sz="2400" b="1" spc="54" dirty="0">
              <a:solidFill>
                <a:srgbClr val="000000"/>
              </a:solidFill>
              <a:latin typeface="Arial" panose="020B0604020202020204" pitchFamily="34" charset="0"/>
              <a:ea typeface="Aileron"/>
              <a:cs typeface="Arial" panose="020B0604020202020204" pitchFamily="34" charset="0"/>
              <a:sym typeface="Aileron"/>
            </a:endParaRPr>
          </a:p>
        </p:txBody>
      </p:sp>
      <p:pic>
        <p:nvPicPr>
          <p:cNvPr id="1034" name="Picture 10" descr="Page File icon PNG and SVG Vector Free Downloa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119811"/>
            <a:ext cx="1828801" cy="194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Page File icon PNG and SVG Vector Free Downloa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113355"/>
            <a:ext cx="1866900" cy="194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5"/>
          <p:cNvSpPr txBox="1"/>
          <p:nvPr/>
        </p:nvSpPr>
        <p:spPr>
          <a:xfrm>
            <a:off x="990600" y="8161387"/>
            <a:ext cx="1814016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00"/>
              </a:lnSpc>
              <a:spcBef>
                <a:spcPct val="0"/>
              </a:spcBef>
            </a:pPr>
            <a:r>
              <a:rPr lang="en-GB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Fichier srt</a:t>
            </a:r>
            <a:endParaRPr lang="en-US" sz="2400" b="1" spc="54" dirty="0">
              <a:solidFill>
                <a:srgbClr val="000000"/>
              </a:solidFill>
              <a:latin typeface="Arial" panose="020B0604020202020204" pitchFamily="34" charset="0"/>
              <a:ea typeface="Aileron"/>
              <a:cs typeface="Arial" panose="020B0604020202020204" pitchFamily="34" charset="0"/>
              <a:sym typeface="Aileron"/>
            </a:endParaRPr>
          </a:p>
        </p:txBody>
      </p:sp>
      <p:sp>
        <p:nvSpPr>
          <p:cNvPr id="15" name="TextBox 5"/>
          <p:cNvSpPr txBox="1"/>
          <p:nvPr/>
        </p:nvSpPr>
        <p:spPr>
          <a:xfrm>
            <a:off x="4757148" y="8173583"/>
            <a:ext cx="1814016" cy="4355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00"/>
              </a:lnSpc>
              <a:spcBef>
                <a:spcPct val="0"/>
              </a:spcBef>
            </a:pPr>
            <a:r>
              <a:rPr lang="en-GB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Fichier rttm</a:t>
            </a:r>
            <a:endParaRPr lang="en-US" sz="2400" b="1" spc="54" dirty="0">
              <a:solidFill>
                <a:srgbClr val="000000"/>
              </a:solidFill>
              <a:latin typeface="Arial" panose="020B0604020202020204" pitchFamily="34" charset="0"/>
              <a:ea typeface="Aileron"/>
              <a:cs typeface="Arial" panose="020B0604020202020204" pitchFamily="34" charset="0"/>
              <a:sym typeface="Aileron"/>
            </a:endParaRPr>
          </a:p>
        </p:txBody>
      </p:sp>
      <p:sp>
        <p:nvSpPr>
          <p:cNvPr id="16" name="Freeform 17">
            <a:extLst>
              <a:ext uri="{FF2B5EF4-FFF2-40B4-BE49-F238E27FC236}">
                <a16:creationId xmlns:a16="http://schemas.microsoft.com/office/drawing/2014/main" id="{1D4AB9AE-E01D-DF2F-BFDC-D2274C8AE664}"/>
              </a:ext>
            </a:extLst>
          </p:cNvPr>
          <p:cNvSpPr/>
          <p:nvPr/>
        </p:nvSpPr>
        <p:spPr>
          <a:xfrm rot="7406465">
            <a:off x="1709951" y="4276217"/>
            <a:ext cx="2475209" cy="2686194"/>
          </a:xfrm>
          <a:custGeom>
            <a:avLst/>
            <a:gdLst/>
            <a:ahLst/>
            <a:cxnLst/>
            <a:rect l="l" t="t" r="r" b="b"/>
            <a:pathLst>
              <a:path w="2486161" h="2486161">
                <a:moveTo>
                  <a:pt x="0" y="0"/>
                </a:moveTo>
                <a:lnTo>
                  <a:pt x="2486162" y="0"/>
                </a:lnTo>
                <a:lnTo>
                  <a:pt x="2486162" y="2486161"/>
                </a:lnTo>
                <a:lnTo>
                  <a:pt x="0" y="2486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1D4AB9AE-E01D-DF2F-BFDC-D2274C8AE664}"/>
              </a:ext>
            </a:extLst>
          </p:cNvPr>
          <p:cNvSpPr/>
          <p:nvPr/>
        </p:nvSpPr>
        <p:spPr>
          <a:xfrm rot="3149170">
            <a:off x="2943592" y="4272555"/>
            <a:ext cx="2475209" cy="2686194"/>
          </a:xfrm>
          <a:custGeom>
            <a:avLst/>
            <a:gdLst/>
            <a:ahLst/>
            <a:cxnLst/>
            <a:rect l="l" t="t" r="r" b="b"/>
            <a:pathLst>
              <a:path w="2486161" h="2486161">
                <a:moveTo>
                  <a:pt x="0" y="0"/>
                </a:moveTo>
                <a:lnTo>
                  <a:pt x="2486162" y="0"/>
                </a:lnTo>
                <a:lnTo>
                  <a:pt x="2486162" y="2486161"/>
                </a:lnTo>
                <a:lnTo>
                  <a:pt x="0" y="2486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9" name="Freeform 17">
            <a:extLst>
              <a:ext uri="{FF2B5EF4-FFF2-40B4-BE49-F238E27FC236}">
                <a16:creationId xmlns:a16="http://schemas.microsoft.com/office/drawing/2014/main" id="{1D4AB9AE-E01D-DF2F-BFDC-D2274C8AE664}"/>
              </a:ext>
            </a:extLst>
          </p:cNvPr>
          <p:cNvSpPr/>
          <p:nvPr/>
        </p:nvSpPr>
        <p:spPr>
          <a:xfrm>
            <a:off x="6082921" y="1441914"/>
            <a:ext cx="5080948" cy="2686194"/>
          </a:xfrm>
          <a:custGeom>
            <a:avLst/>
            <a:gdLst/>
            <a:ahLst/>
            <a:cxnLst/>
            <a:rect l="l" t="t" r="r" b="b"/>
            <a:pathLst>
              <a:path w="2486161" h="2486161">
                <a:moveTo>
                  <a:pt x="0" y="0"/>
                </a:moveTo>
                <a:lnTo>
                  <a:pt x="2486162" y="0"/>
                </a:lnTo>
                <a:lnTo>
                  <a:pt x="2486162" y="2486161"/>
                </a:lnTo>
                <a:lnTo>
                  <a:pt x="0" y="2486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20" name="TextBox 5"/>
          <p:cNvSpPr txBox="1"/>
          <p:nvPr/>
        </p:nvSpPr>
        <p:spPr>
          <a:xfrm>
            <a:off x="11201400" y="3564996"/>
            <a:ext cx="6211538" cy="4355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00"/>
              </a:lnSpc>
              <a:spcBef>
                <a:spcPct val="0"/>
              </a:spcBef>
            </a:pPr>
            <a:r>
              <a:rPr lang="en-GB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Importation du jeu de données</a:t>
            </a:r>
            <a:endParaRPr lang="en-US" sz="2400" b="1" spc="54" dirty="0">
              <a:solidFill>
                <a:srgbClr val="000000"/>
              </a:solidFill>
              <a:latin typeface="Arial" panose="020B0604020202020204" pitchFamily="34" charset="0"/>
              <a:ea typeface="Aileron"/>
              <a:cs typeface="Arial" panose="020B0604020202020204" pitchFamily="34" charset="0"/>
              <a:sym typeface="Aileron"/>
            </a:endParaRPr>
          </a:p>
        </p:txBody>
      </p:sp>
      <p:sp>
        <p:nvSpPr>
          <p:cNvPr id="21" name="Freeform 17">
            <a:extLst>
              <a:ext uri="{FF2B5EF4-FFF2-40B4-BE49-F238E27FC236}">
                <a16:creationId xmlns:a16="http://schemas.microsoft.com/office/drawing/2014/main" id="{1D4AB9AE-E01D-DF2F-BFDC-D2274C8AE664}"/>
              </a:ext>
            </a:extLst>
          </p:cNvPr>
          <p:cNvSpPr/>
          <p:nvPr/>
        </p:nvSpPr>
        <p:spPr>
          <a:xfrm rot="5400000">
            <a:off x="11839949" y="4105204"/>
            <a:ext cx="3048001" cy="2686194"/>
          </a:xfrm>
          <a:custGeom>
            <a:avLst/>
            <a:gdLst/>
            <a:ahLst/>
            <a:cxnLst/>
            <a:rect l="l" t="t" r="r" b="b"/>
            <a:pathLst>
              <a:path w="2486161" h="2486161">
                <a:moveTo>
                  <a:pt x="0" y="0"/>
                </a:moveTo>
                <a:lnTo>
                  <a:pt x="2486162" y="0"/>
                </a:lnTo>
                <a:lnTo>
                  <a:pt x="2486162" y="2486161"/>
                </a:lnTo>
                <a:lnTo>
                  <a:pt x="0" y="2486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22" name="TextBox 5"/>
          <p:cNvSpPr txBox="1"/>
          <p:nvPr/>
        </p:nvSpPr>
        <p:spPr>
          <a:xfrm>
            <a:off x="9601200" y="6380510"/>
            <a:ext cx="8249269" cy="3411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00"/>
              </a:lnSpc>
              <a:spcBef>
                <a:spcPct val="0"/>
              </a:spcBef>
            </a:pPr>
            <a:r>
              <a:rPr lang="en-GB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</a:p>
          <a:p>
            <a:pPr>
              <a:lnSpc>
                <a:spcPts val="3800"/>
              </a:lnSpc>
              <a:spcBef>
                <a:spcPct val="0"/>
              </a:spcBef>
            </a:pPr>
            <a:r>
              <a:rPr lang="en-GB" sz="2400" b="1" spc="54" dirty="0" smtClean="0">
                <a:solidFill>
                  <a:srgbClr val="000000"/>
                </a:solidFill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{</a:t>
            </a:r>
          </a:p>
          <a:p>
            <a:pPr>
              <a:lnSpc>
                <a:spcPts val="3800"/>
              </a:lnSpc>
              <a:spcBef>
                <a:spcPct val="0"/>
              </a:spcBef>
            </a:pPr>
            <a:r>
              <a:rPr lang="en-GB" sz="2400" b="1" spc="54" dirty="0" smtClean="0">
                <a:solidFill>
                  <a:srgbClr val="000000"/>
                </a:solidFill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‘patient’ : [‘toute les phase du patient dans le cas’],</a:t>
            </a:r>
          </a:p>
          <a:p>
            <a:pPr>
              <a:lnSpc>
                <a:spcPts val="3800"/>
              </a:lnSpc>
              <a:spcBef>
                <a:spcPct val="0"/>
              </a:spcBef>
            </a:pPr>
            <a:r>
              <a:rPr lang="en-GB" sz="2400" b="1" spc="54" dirty="0" smtClean="0">
                <a:solidFill>
                  <a:srgbClr val="000000"/>
                </a:solidFill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‘medecin’ : </a:t>
            </a:r>
            <a:r>
              <a:rPr lang="en-GB" sz="2400" b="1" spc="54" dirty="0">
                <a:solidFill>
                  <a:srgbClr val="000000"/>
                </a:solidFill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[‘toute les phase du </a:t>
            </a:r>
            <a:r>
              <a:rPr lang="en-GB" sz="2400" b="1" spc="54" dirty="0" smtClean="0">
                <a:solidFill>
                  <a:srgbClr val="000000"/>
                </a:solidFill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médecin dans le cas’]</a:t>
            </a:r>
          </a:p>
          <a:p>
            <a:pPr>
              <a:lnSpc>
                <a:spcPts val="3800"/>
              </a:lnSpc>
              <a:spcBef>
                <a:spcPct val="0"/>
              </a:spcBef>
            </a:pPr>
            <a:r>
              <a:rPr lang="en-GB" sz="2400" b="1" spc="54" dirty="0" smtClean="0">
                <a:solidFill>
                  <a:srgbClr val="000000"/>
                </a:solidFill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}, </a:t>
            </a:r>
          </a:p>
          <a:p>
            <a:pPr>
              <a:lnSpc>
                <a:spcPts val="3800"/>
              </a:lnSpc>
              <a:spcBef>
                <a:spcPct val="0"/>
              </a:spcBef>
            </a:pPr>
            <a:r>
              <a:rPr lang="en-GB" sz="2400" b="1" spc="54" dirty="0" smtClean="0">
                <a:solidFill>
                  <a:srgbClr val="000000"/>
                </a:solidFill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{Cas 2} , {cas 61}</a:t>
            </a:r>
          </a:p>
          <a:p>
            <a:pPr>
              <a:lnSpc>
                <a:spcPts val="3800"/>
              </a:lnSpc>
              <a:spcBef>
                <a:spcPct val="0"/>
              </a:spcBef>
            </a:pPr>
            <a:r>
              <a:rPr lang="en-GB" sz="2400" b="1" spc="54" dirty="0">
                <a:solidFill>
                  <a:srgbClr val="000000"/>
                </a:solidFill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]</a:t>
            </a:r>
            <a:endParaRPr lang="en-US" sz="2400" b="1" spc="54" dirty="0">
              <a:solidFill>
                <a:srgbClr val="000000"/>
              </a:solidFill>
              <a:latin typeface="Arial" panose="020B0604020202020204" pitchFamily="34" charset="0"/>
              <a:ea typeface="Aileron"/>
              <a:cs typeface="Arial" panose="020B0604020202020204" pitchFamily="34" charset="0"/>
              <a:sym typeface="Aileron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793" y="1423148"/>
            <a:ext cx="6000081" cy="201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8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450" y="-4958"/>
            <a:ext cx="18330450" cy="688887"/>
            <a:chOff x="0" y="0"/>
            <a:chExt cx="4827773" cy="1814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27773" cy="181435"/>
            </a:xfrm>
            <a:custGeom>
              <a:avLst/>
              <a:gdLst/>
              <a:ahLst/>
              <a:cxnLst/>
              <a:rect l="l" t="t" r="r" b="b"/>
              <a:pathLst>
                <a:path w="4827773" h="181435">
                  <a:moveTo>
                    <a:pt x="0" y="0"/>
                  </a:moveTo>
                  <a:lnTo>
                    <a:pt x="4827773" y="0"/>
                  </a:lnTo>
                  <a:lnTo>
                    <a:pt x="4827773" y="181435"/>
                  </a:lnTo>
                  <a:lnTo>
                    <a:pt x="0" y="181435"/>
                  </a:lnTo>
                  <a:close/>
                </a:path>
              </a:pathLst>
            </a:custGeom>
            <a:solidFill>
              <a:srgbClr val="22527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27773" cy="2290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dirty="0" smtClean="0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Représentation bag-of-word (TF-IDF)</a:t>
              </a:r>
              <a:endParaRPr lang="en-US" sz="2999" dirty="0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43641" y="9555693"/>
            <a:ext cx="11737874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0"/>
              </a:lnSpc>
              <a:spcBef>
                <a:spcPct val="0"/>
              </a:spcBef>
            </a:pPr>
            <a:r>
              <a:rPr lang="en-US" sz="2714" spc="54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M2 IBM : GUNDUZ Maxime, </a:t>
            </a:r>
            <a:r>
              <a:rPr lang="en-US" sz="2714" spc="54" dirty="0" smtClean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AIT SAID Hicham</a:t>
            </a:r>
            <a:endParaRPr lang="en-US" sz="2714" spc="54" dirty="0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8" name="TextBox 5"/>
          <p:cNvSpPr txBox="1"/>
          <p:nvPr/>
        </p:nvSpPr>
        <p:spPr>
          <a:xfrm>
            <a:off x="17297400" y="9555693"/>
            <a:ext cx="2743200" cy="4455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00"/>
              </a:lnSpc>
              <a:spcBef>
                <a:spcPct val="0"/>
              </a:spcBef>
            </a:pPr>
            <a:r>
              <a:rPr lang="en-US" sz="2714" b="1" spc="54" dirty="0" smtClean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3/9</a:t>
            </a:r>
            <a:endParaRPr lang="en-US" sz="2714" b="1" spc="54" dirty="0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pic>
        <p:nvPicPr>
          <p:cNvPr id="3074" name="Picture 2" descr="Python - Free interface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409700"/>
            <a:ext cx="2895599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5"/>
          <p:cNvSpPr txBox="1"/>
          <p:nvPr/>
        </p:nvSpPr>
        <p:spPr>
          <a:xfrm>
            <a:off x="1752600" y="4339988"/>
            <a:ext cx="3911221" cy="4355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00"/>
              </a:lnSpc>
              <a:spcBef>
                <a:spcPct val="0"/>
              </a:spcBef>
            </a:pPr>
            <a:r>
              <a:rPr lang="en-GB" sz="2400" b="1" dirty="0" smtClean="0">
                <a:latin typeface="Arial" panose="020B0604020202020204" pitchFamily="34" charset="0"/>
                <a:cs typeface="Arial" panose="020B0604020202020204" pitchFamily="34" charset="0"/>
                <a:sym typeface="Aileron"/>
              </a:rPr>
              <a:t>Dataset</a:t>
            </a:r>
            <a:endParaRPr lang="en-US" sz="2400" b="1" spc="54" dirty="0">
              <a:solidFill>
                <a:srgbClr val="000000"/>
              </a:solidFill>
              <a:latin typeface="Arial" panose="020B0604020202020204" pitchFamily="34" charset="0"/>
              <a:ea typeface="Aileron"/>
              <a:cs typeface="Arial" panose="020B0604020202020204" pitchFamily="34" charset="0"/>
              <a:sym typeface="Aileron"/>
            </a:endParaRPr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1D4AB9AE-E01D-DF2F-BFDC-D2274C8AE664}"/>
              </a:ext>
            </a:extLst>
          </p:cNvPr>
          <p:cNvSpPr/>
          <p:nvPr/>
        </p:nvSpPr>
        <p:spPr>
          <a:xfrm>
            <a:off x="3246646" y="1653794"/>
            <a:ext cx="6638696" cy="2686194"/>
          </a:xfrm>
          <a:custGeom>
            <a:avLst/>
            <a:gdLst/>
            <a:ahLst/>
            <a:cxnLst/>
            <a:rect l="l" t="t" r="r" b="b"/>
            <a:pathLst>
              <a:path w="2486161" h="2486161">
                <a:moveTo>
                  <a:pt x="0" y="0"/>
                </a:moveTo>
                <a:lnTo>
                  <a:pt x="2486162" y="0"/>
                </a:lnTo>
                <a:lnTo>
                  <a:pt x="2486162" y="2486161"/>
                </a:lnTo>
                <a:lnTo>
                  <a:pt x="0" y="24861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3076" name="Picture 4" descr="Process - Free business and finance ic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589" y="1409700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5"/>
          <p:cNvSpPr txBox="1"/>
          <p:nvPr/>
        </p:nvSpPr>
        <p:spPr>
          <a:xfrm>
            <a:off x="12983374" y="2382286"/>
            <a:ext cx="4987317" cy="2436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800"/>
              </a:lnSpc>
              <a:spcBef>
                <a:spcPct val="0"/>
              </a:spcBef>
              <a:buFontTx/>
              <a:buChar char="-"/>
            </a:pPr>
            <a:r>
              <a:rPr lang="en-GB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Conversion 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en </a:t>
            </a:r>
            <a:r>
              <a:rPr lang="en-GB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minuscule</a:t>
            </a:r>
          </a:p>
          <a:p>
            <a:pPr marL="342900" indent="-342900">
              <a:lnSpc>
                <a:spcPts val="3800"/>
              </a:lnSpc>
              <a:spcBef>
                <a:spcPct val="0"/>
              </a:spcBef>
              <a:buFontTx/>
              <a:buChar char="-"/>
            </a:pPr>
            <a:r>
              <a:rPr lang="en-GB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Suppression de mot sans valeur (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'heu', 'euh', 'hum', </a:t>
            </a:r>
            <a:r>
              <a:rPr lang="en-GB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'bah‘)</a:t>
            </a:r>
          </a:p>
          <a:p>
            <a:pPr marL="285750" indent="-285750">
              <a:lnSpc>
                <a:spcPts val="3800"/>
              </a:lnSpc>
              <a:spcBef>
                <a:spcPct val="0"/>
              </a:spcBef>
              <a:buFontTx/>
              <a:buChar char="-"/>
            </a:pPr>
            <a:endParaRPr lang="en-GB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3800"/>
              </a:lnSpc>
              <a:spcBef>
                <a:spcPct val="0"/>
              </a:spcBef>
            </a:pPr>
            <a:endParaRPr lang="en-GB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82" name="Picture 10" descr="Symbol data matrix Vector Icons free download in SVG, PNG Forma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379" y="6113980"/>
            <a:ext cx="3606421" cy="333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reeform 17">
            <a:extLst>
              <a:ext uri="{FF2B5EF4-FFF2-40B4-BE49-F238E27FC236}">
                <a16:creationId xmlns:a16="http://schemas.microsoft.com/office/drawing/2014/main" id="{1D4AB9AE-E01D-DF2F-BFDC-D2274C8AE664}"/>
              </a:ext>
            </a:extLst>
          </p:cNvPr>
          <p:cNvSpPr/>
          <p:nvPr/>
        </p:nvSpPr>
        <p:spPr>
          <a:xfrm rot="5400000">
            <a:off x="9363329" y="4064790"/>
            <a:ext cx="2647756" cy="2686194"/>
          </a:xfrm>
          <a:custGeom>
            <a:avLst/>
            <a:gdLst/>
            <a:ahLst/>
            <a:cxnLst/>
            <a:rect l="l" t="t" r="r" b="b"/>
            <a:pathLst>
              <a:path w="2486161" h="2486161">
                <a:moveTo>
                  <a:pt x="0" y="0"/>
                </a:moveTo>
                <a:lnTo>
                  <a:pt x="2486162" y="0"/>
                </a:lnTo>
                <a:lnTo>
                  <a:pt x="2486162" y="2486161"/>
                </a:lnTo>
                <a:lnTo>
                  <a:pt x="0" y="24861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6" name="TextBox 5"/>
          <p:cNvSpPr txBox="1"/>
          <p:nvPr/>
        </p:nvSpPr>
        <p:spPr>
          <a:xfrm>
            <a:off x="8708783" y="9189772"/>
            <a:ext cx="4317809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00"/>
              </a:lnSpc>
              <a:spcBef>
                <a:spcPct val="0"/>
              </a:spcBef>
            </a:pPr>
            <a:r>
              <a:rPr lang="en-GB" sz="2400" b="1" dirty="0" smtClean="0">
                <a:latin typeface="Arial" panose="020B0604020202020204" pitchFamily="34" charset="0"/>
                <a:cs typeface="Arial" panose="020B0604020202020204" pitchFamily="34" charset="0"/>
                <a:sym typeface="Aileron"/>
              </a:rPr>
              <a:t>Matrice (3061x2625 termes)</a:t>
            </a:r>
            <a:endParaRPr lang="en-US" sz="2400" b="1" spc="54" dirty="0">
              <a:solidFill>
                <a:srgbClr val="000000"/>
              </a:solidFill>
              <a:latin typeface="Arial" panose="020B0604020202020204" pitchFamily="34" charset="0"/>
              <a:ea typeface="Aileron"/>
              <a:cs typeface="Arial" panose="020B0604020202020204" pitchFamily="34" charset="0"/>
              <a:sym typeface="Aileron"/>
            </a:endParaRPr>
          </a:p>
        </p:txBody>
      </p:sp>
      <p:sp>
        <p:nvSpPr>
          <p:cNvPr id="17" name="AutoShape 20">
            <a:extLst>
              <a:ext uri="{FF2B5EF4-FFF2-40B4-BE49-F238E27FC236}">
                <a16:creationId xmlns:a16="http://schemas.microsoft.com/office/drawing/2014/main" id="{3C848D3C-7925-5B00-2425-10043341799A}"/>
              </a:ext>
            </a:extLst>
          </p:cNvPr>
          <p:cNvSpPr/>
          <p:nvPr/>
        </p:nvSpPr>
        <p:spPr>
          <a:xfrm rot="5400000" flipV="1">
            <a:off x="8430557" y="5543410"/>
            <a:ext cx="8865163" cy="50419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20">
            <a:extLst>
              <a:ext uri="{FF2B5EF4-FFF2-40B4-BE49-F238E27FC236}">
                <a16:creationId xmlns:a16="http://schemas.microsoft.com/office/drawing/2014/main" id="{3966944C-8BD3-CC30-29BB-57C5C84858C5}"/>
              </a:ext>
            </a:extLst>
          </p:cNvPr>
          <p:cNvSpPr/>
          <p:nvPr/>
        </p:nvSpPr>
        <p:spPr>
          <a:xfrm rot="5400000" flipH="1" flipV="1">
            <a:off x="15270749" y="2321111"/>
            <a:ext cx="23622" cy="4791683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20" name="TextBox 5"/>
          <p:cNvSpPr txBox="1"/>
          <p:nvPr/>
        </p:nvSpPr>
        <p:spPr>
          <a:xfrm>
            <a:off x="13108041" y="5067300"/>
            <a:ext cx="5261408" cy="43858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00"/>
              </a:lnSpc>
              <a:spcBef>
                <a:spcPct val="0"/>
              </a:spcBef>
            </a:pPr>
            <a:r>
              <a:rPr lang="en-GB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 Mot les plus importants  :</a:t>
            </a:r>
          </a:p>
          <a:p>
            <a:pPr marL="342900" indent="-342900">
              <a:lnSpc>
                <a:spcPts val="3800"/>
              </a:lnSpc>
              <a:spcBef>
                <a:spcPct val="0"/>
              </a:spcBef>
              <a:buFontTx/>
              <a:buChar char="-"/>
            </a:pPr>
            <a:endParaRPr lang="en-GB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3800"/>
              </a:lnSpc>
              <a:spcBef>
                <a:spcPct val="0"/>
              </a:spcBef>
            </a:pPr>
            <a:r>
              <a:rPr lang="en-GB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 Medecin 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: [accord, madame, ça</a:t>
            </a:r>
            <a:r>
              <a:rPr lang="en-GB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pPr>
              <a:lnSpc>
                <a:spcPts val="3800"/>
              </a:lnSpc>
              <a:spcBef>
                <a:spcPct val="0"/>
              </a:spcBef>
            </a:pPr>
            <a:endParaRPr lang="en-GB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3800"/>
              </a:lnSpc>
              <a:spcBef>
                <a:spcPct val="0"/>
              </a:spcBef>
            </a:pPr>
            <a:r>
              <a:rPr lang="en-GB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 Patient : [non, oui, là]</a:t>
            </a:r>
          </a:p>
          <a:p>
            <a:pPr>
              <a:lnSpc>
                <a:spcPts val="3800"/>
              </a:lnSpc>
              <a:spcBef>
                <a:spcPct val="0"/>
              </a:spcBef>
            </a:pPr>
            <a:endParaRPr lang="en-GB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3800"/>
              </a:lnSpc>
              <a:spcBef>
                <a:spcPct val="0"/>
              </a:spcBef>
            </a:pP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3061 phrases </a:t>
            </a:r>
            <a:r>
              <a:rPr lang="en-GB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ts val="3800"/>
              </a:lnSpc>
              <a:spcBef>
                <a:spcPct val="0"/>
              </a:spcBef>
            </a:pPr>
            <a:r>
              <a:rPr lang="en-GB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 Médecin :1594 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phrases </a:t>
            </a:r>
            <a:endParaRPr lang="en-GB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3800"/>
              </a:lnSpc>
              <a:spcBef>
                <a:spcPct val="0"/>
              </a:spcBef>
            </a:pPr>
            <a:r>
              <a:rPr lang="en-GB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 Patient : 1467 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phrases </a:t>
            </a:r>
            <a:endParaRPr lang="en-GB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18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450" y="-4958"/>
            <a:ext cx="18330450" cy="688887"/>
            <a:chOff x="0" y="0"/>
            <a:chExt cx="4827773" cy="1814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27773" cy="181435"/>
            </a:xfrm>
            <a:custGeom>
              <a:avLst/>
              <a:gdLst/>
              <a:ahLst/>
              <a:cxnLst/>
              <a:rect l="l" t="t" r="r" b="b"/>
              <a:pathLst>
                <a:path w="4827773" h="181435">
                  <a:moveTo>
                    <a:pt x="0" y="0"/>
                  </a:moveTo>
                  <a:lnTo>
                    <a:pt x="4827773" y="0"/>
                  </a:lnTo>
                  <a:lnTo>
                    <a:pt x="4827773" y="181435"/>
                  </a:lnTo>
                  <a:lnTo>
                    <a:pt x="0" y="181435"/>
                  </a:lnTo>
                  <a:close/>
                </a:path>
              </a:pathLst>
            </a:custGeom>
            <a:solidFill>
              <a:srgbClr val="22527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27773" cy="2290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dirty="0" smtClean="0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Conception Modéle </a:t>
              </a:r>
              <a:r>
                <a:rPr lang="en-US" sz="2999" dirty="0" smtClean="0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Régression </a:t>
              </a:r>
              <a:r>
                <a:rPr lang="en-US" sz="2999" dirty="0" smtClean="0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logistique</a:t>
              </a:r>
              <a:endParaRPr lang="en-US" sz="2999" dirty="0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43641" y="9555693"/>
            <a:ext cx="11737874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0"/>
              </a:lnSpc>
              <a:spcBef>
                <a:spcPct val="0"/>
              </a:spcBef>
            </a:pPr>
            <a:r>
              <a:rPr lang="en-US" sz="2714" spc="54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M2 IBM : GUNDUZ Maxime, </a:t>
            </a:r>
            <a:r>
              <a:rPr lang="en-US" sz="2714" spc="54" dirty="0" smtClean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AIT SAID Hicham</a:t>
            </a:r>
            <a:endParaRPr lang="en-US" sz="2714" spc="54" dirty="0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8" name="TextBox 5"/>
          <p:cNvSpPr txBox="1"/>
          <p:nvPr/>
        </p:nvSpPr>
        <p:spPr>
          <a:xfrm>
            <a:off x="17297400" y="9555693"/>
            <a:ext cx="2743200" cy="4455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00"/>
              </a:lnSpc>
              <a:spcBef>
                <a:spcPct val="0"/>
              </a:spcBef>
            </a:pPr>
            <a:r>
              <a:rPr lang="en-US" sz="2714" b="1" spc="54" dirty="0" smtClean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4/9</a:t>
            </a:r>
            <a:endParaRPr lang="en-US" sz="2714" b="1" spc="54" dirty="0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pic>
        <p:nvPicPr>
          <p:cNvPr id="9" name="Picture 10" descr="Symbol data matrix Vector Icons free download in SVG, PNG Form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33500"/>
            <a:ext cx="3606421" cy="333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578" y="1993083"/>
            <a:ext cx="6000081" cy="2017804"/>
          </a:xfrm>
          <a:prstGeom prst="rect">
            <a:avLst/>
          </a:prstGeom>
        </p:spPr>
      </p:pic>
      <p:sp>
        <p:nvSpPr>
          <p:cNvPr id="11" name="TextBox 5"/>
          <p:cNvSpPr txBox="1"/>
          <p:nvPr/>
        </p:nvSpPr>
        <p:spPr>
          <a:xfrm>
            <a:off x="1751473" y="4413116"/>
            <a:ext cx="3810000" cy="4355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00"/>
              </a:lnSpc>
              <a:spcBef>
                <a:spcPct val="0"/>
              </a:spcBef>
            </a:pPr>
            <a:r>
              <a:rPr lang="en-GB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Matrice TF-IDF</a:t>
            </a:r>
            <a:endParaRPr lang="en-US" sz="2400" b="1" spc="54" dirty="0">
              <a:solidFill>
                <a:srgbClr val="000000"/>
              </a:solidFill>
              <a:latin typeface="Arial" panose="020B0604020202020204" pitchFamily="34" charset="0"/>
              <a:ea typeface="Aileron"/>
              <a:cs typeface="Arial" panose="020B0604020202020204" pitchFamily="34" charset="0"/>
              <a:sym typeface="Aileron"/>
            </a:endParaRPr>
          </a:p>
        </p:txBody>
      </p:sp>
      <p:sp>
        <p:nvSpPr>
          <p:cNvPr id="12" name="TextBox 5"/>
          <p:cNvSpPr txBox="1"/>
          <p:nvPr/>
        </p:nvSpPr>
        <p:spPr>
          <a:xfrm>
            <a:off x="6608175" y="4462514"/>
            <a:ext cx="5029200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00"/>
              </a:lnSpc>
              <a:spcBef>
                <a:spcPct val="0"/>
              </a:spcBef>
            </a:pPr>
            <a:r>
              <a:rPr lang="en-GB" sz="2400" b="1" dirty="0" smtClean="0">
                <a:latin typeface="Arial" panose="020B0604020202020204" pitchFamily="34" charset="0"/>
                <a:cs typeface="Arial" panose="020B0604020202020204" pitchFamily="34" charset="0"/>
                <a:sym typeface="Aileron"/>
              </a:rPr>
              <a:t>Importation de modele de sklearn</a:t>
            </a:r>
            <a:endParaRPr lang="en-US" sz="2400" b="1" spc="54" dirty="0">
              <a:solidFill>
                <a:srgbClr val="000000"/>
              </a:solidFill>
              <a:latin typeface="Arial" panose="020B0604020202020204" pitchFamily="34" charset="0"/>
              <a:ea typeface="Aileron"/>
              <a:cs typeface="Arial" panose="020B0604020202020204" pitchFamily="34" charset="0"/>
              <a:sym typeface="Aileron"/>
            </a:endParaRPr>
          </a:p>
        </p:txBody>
      </p:sp>
      <p:sp>
        <p:nvSpPr>
          <p:cNvPr id="13" name="Freeform 17">
            <a:extLst>
              <a:ext uri="{FF2B5EF4-FFF2-40B4-BE49-F238E27FC236}">
                <a16:creationId xmlns:a16="http://schemas.microsoft.com/office/drawing/2014/main" id="{1D4AB9AE-E01D-DF2F-BFDC-D2274C8AE664}"/>
              </a:ext>
            </a:extLst>
          </p:cNvPr>
          <p:cNvSpPr/>
          <p:nvPr/>
        </p:nvSpPr>
        <p:spPr>
          <a:xfrm rot="3816990">
            <a:off x="1977204" y="4537425"/>
            <a:ext cx="2475209" cy="2686194"/>
          </a:xfrm>
          <a:custGeom>
            <a:avLst/>
            <a:gdLst/>
            <a:ahLst/>
            <a:cxnLst/>
            <a:rect l="l" t="t" r="r" b="b"/>
            <a:pathLst>
              <a:path w="2486161" h="2486161">
                <a:moveTo>
                  <a:pt x="0" y="0"/>
                </a:moveTo>
                <a:lnTo>
                  <a:pt x="2486162" y="0"/>
                </a:lnTo>
                <a:lnTo>
                  <a:pt x="2486162" y="2486161"/>
                </a:lnTo>
                <a:lnTo>
                  <a:pt x="0" y="24861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4" name="Freeform 17">
            <a:extLst>
              <a:ext uri="{FF2B5EF4-FFF2-40B4-BE49-F238E27FC236}">
                <a16:creationId xmlns:a16="http://schemas.microsoft.com/office/drawing/2014/main" id="{1D4AB9AE-E01D-DF2F-BFDC-D2274C8AE664}"/>
              </a:ext>
            </a:extLst>
          </p:cNvPr>
          <p:cNvSpPr/>
          <p:nvPr/>
        </p:nvSpPr>
        <p:spPr>
          <a:xfrm rot="7072817">
            <a:off x="5656613" y="4434277"/>
            <a:ext cx="2475209" cy="2686194"/>
          </a:xfrm>
          <a:custGeom>
            <a:avLst/>
            <a:gdLst/>
            <a:ahLst/>
            <a:cxnLst/>
            <a:rect l="l" t="t" r="r" b="b"/>
            <a:pathLst>
              <a:path w="2486161" h="2486161">
                <a:moveTo>
                  <a:pt x="0" y="0"/>
                </a:moveTo>
                <a:lnTo>
                  <a:pt x="2486162" y="0"/>
                </a:lnTo>
                <a:lnTo>
                  <a:pt x="2486162" y="2486161"/>
                </a:lnTo>
                <a:lnTo>
                  <a:pt x="0" y="24861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5" name="TextBox 5"/>
          <p:cNvSpPr txBox="1"/>
          <p:nvPr/>
        </p:nvSpPr>
        <p:spPr>
          <a:xfrm>
            <a:off x="1751472" y="8805517"/>
            <a:ext cx="7468727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00"/>
              </a:lnSpc>
              <a:spcBef>
                <a:spcPct val="0"/>
              </a:spcBef>
            </a:pPr>
            <a:r>
              <a:rPr lang="en-GB" sz="2400" b="1" dirty="0" smtClean="0">
                <a:latin typeface="Arial" panose="020B0604020202020204" pitchFamily="34" charset="0"/>
                <a:cs typeface="Arial" panose="020B0604020202020204" pitchFamily="34" charset="0"/>
                <a:sym typeface="Aileron"/>
              </a:rPr>
              <a:t>Modéle méthode Classique Régression </a:t>
            </a:r>
            <a:r>
              <a:rPr lang="en-GB" sz="2400" b="1" dirty="0" smtClean="0">
                <a:latin typeface="Arial" panose="020B0604020202020204" pitchFamily="34" charset="0"/>
                <a:cs typeface="Arial" panose="020B0604020202020204" pitchFamily="34" charset="0"/>
                <a:sym typeface="Aileron"/>
              </a:rPr>
              <a:t>logistique</a:t>
            </a:r>
            <a:endParaRPr lang="en-US" sz="2400" b="1" spc="54" dirty="0">
              <a:solidFill>
                <a:srgbClr val="000000"/>
              </a:solidFill>
              <a:latin typeface="Arial" panose="020B0604020202020204" pitchFamily="34" charset="0"/>
              <a:ea typeface="Aileron"/>
              <a:cs typeface="Arial" panose="020B0604020202020204" pitchFamily="34" charset="0"/>
              <a:sym typeface="Aileron"/>
            </a:endParaRPr>
          </a:p>
        </p:txBody>
      </p:sp>
      <p:sp>
        <p:nvSpPr>
          <p:cNvPr id="16" name="AutoShape 20">
            <a:extLst>
              <a:ext uri="{FF2B5EF4-FFF2-40B4-BE49-F238E27FC236}">
                <a16:creationId xmlns:a16="http://schemas.microsoft.com/office/drawing/2014/main" id="{3C848D3C-7925-5B00-2425-10043341799A}"/>
              </a:ext>
            </a:extLst>
          </p:cNvPr>
          <p:cNvSpPr/>
          <p:nvPr/>
        </p:nvSpPr>
        <p:spPr>
          <a:xfrm rot="5400000" flipV="1">
            <a:off x="8430557" y="5543410"/>
            <a:ext cx="8865163" cy="50419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5"/>
          <p:cNvSpPr txBox="1"/>
          <p:nvPr/>
        </p:nvSpPr>
        <p:spPr>
          <a:xfrm>
            <a:off x="13122744" y="1485900"/>
            <a:ext cx="5029200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800"/>
              </a:lnSpc>
              <a:spcBef>
                <a:spcPct val="0"/>
              </a:spcBef>
              <a:buFontTx/>
              <a:buChar char="-"/>
            </a:pPr>
            <a:r>
              <a:rPr lang="en-GB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Feature Selection </a:t>
            </a:r>
            <a:r>
              <a:rPr lang="en-GB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GB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AutoShape 20">
            <a:extLst>
              <a:ext uri="{FF2B5EF4-FFF2-40B4-BE49-F238E27FC236}">
                <a16:creationId xmlns:a16="http://schemas.microsoft.com/office/drawing/2014/main" id="{3966944C-8BD3-CC30-29BB-57C5C84858C5}"/>
              </a:ext>
            </a:extLst>
          </p:cNvPr>
          <p:cNvSpPr/>
          <p:nvPr/>
        </p:nvSpPr>
        <p:spPr>
          <a:xfrm rot="5400000" flipH="1" flipV="1">
            <a:off x="15221960" y="4588269"/>
            <a:ext cx="23622" cy="4791683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20" name="TextBox 5"/>
          <p:cNvSpPr txBox="1"/>
          <p:nvPr/>
        </p:nvSpPr>
        <p:spPr>
          <a:xfrm>
            <a:off x="13127293" y="4055355"/>
            <a:ext cx="5029200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800"/>
              </a:lnSpc>
              <a:spcBef>
                <a:spcPct val="0"/>
              </a:spcBef>
              <a:buFontTx/>
              <a:buChar char="-"/>
            </a:pPr>
            <a:r>
              <a:rPr lang="en-US" sz="2800" b="1" spc="54" dirty="0">
                <a:solidFill>
                  <a:srgbClr val="000000"/>
                </a:solidFill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Grid </a:t>
            </a:r>
            <a:r>
              <a:rPr lang="en-US" sz="2800" b="1" spc="54" dirty="0" smtClean="0">
                <a:solidFill>
                  <a:srgbClr val="000000"/>
                </a:solidFill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Search :</a:t>
            </a:r>
            <a:endParaRPr lang="en-US" sz="2800" b="1" spc="54" dirty="0">
              <a:solidFill>
                <a:srgbClr val="000000"/>
              </a:solidFill>
              <a:latin typeface="Arial" panose="020B0604020202020204" pitchFamily="34" charset="0"/>
              <a:ea typeface="Aileron"/>
              <a:cs typeface="Arial" panose="020B0604020202020204" pitchFamily="34" charset="0"/>
              <a:sym typeface="Aileron"/>
            </a:endParaRPr>
          </a:p>
        </p:txBody>
      </p:sp>
      <p:sp>
        <p:nvSpPr>
          <p:cNvPr id="21" name="AutoShape 20">
            <a:extLst>
              <a:ext uri="{FF2B5EF4-FFF2-40B4-BE49-F238E27FC236}">
                <a16:creationId xmlns:a16="http://schemas.microsoft.com/office/drawing/2014/main" id="{3966944C-8BD3-CC30-29BB-57C5C84858C5}"/>
              </a:ext>
            </a:extLst>
          </p:cNvPr>
          <p:cNvSpPr/>
          <p:nvPr/>
        </p:nvSpPr>
        <p:spPr>
          <a:xfrm rot="5400000" flipH="1" flipV="1">
            <a:off x="15221960" y="1081468"/>
            <a:ext cx="23622" cy="4791683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1026" name="Picture 2" descr="Icône de Régression logistique Flaticons Flat Circular | Freepi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164" y="6180838"/>
            <a:ext cx="2835015" cy="272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5"/>
          <p:cNvSpPr txBox="1"/>
          <p:nvPr/>
        </p:nvSpPr>
        <p:spPr>
          <a:xfrm>
            <a:off x="13278134" y="7429500"/>
            <a:ext cx="50292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GB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 Hyperparameter </a:t>
            </a:r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Tuning</a:t>
            </a:r>
          </a:p>
        </p:txBody>
      </p:sp>
      <p:sp>
        <p:nvSpPr>
          <p:cNvPr id="23" name="TextBox 5"/>
          <p:cNvSpPr txBox="1"/>
          <p:nvPr/>
        </p:nvSpPr>
        <p:spPr>
          <a:xfrm>
            <a:off x="13554618" y="4860045"/>
            <a:ext cx="4074995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GB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Trouver 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les meilleurs </a:t>
            </a:r>
            <a:r>
              <a:rPr lang="en-GB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paramètres 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pour optimiser les performances du modèle</a:t>
            </a:r>
          </a:p>
        </p:txBody>
      </p:sp>
      <p:sp>
        <p:nvSpPr>
          <p:cNvPr id="24" name="TextBox 5"/>
          <p:cNvSpPr txBox="1"/>
          <p:nvPr/>
        </p:nvSpPr>
        <p:spPr>
          <a:xfrm>
            <a:off x="13519550" y="2134941"/>
            <a:ext cx="4565481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Réduire le nombre de caractéristiques en ne gardant que les plus pertinentes.</a:t>
            </a:r>
          </a:p>
        </p:txBody>
      </p:sp>
      <p:sp>
        <p:nvSpPr>
          <p:cNvPr id="25" name="TextBox 5"/>
          <p:cNvSpPr txBox="1"/>
          <p:nvPr/>
        </p:nvSpPr>
        <p:spPr>
          <a:xfrm>
            <a:off x="13613618" y="8078365"/>
            <a:ext cx="4074995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Ajuster les paramètres du modèle pour un équilibre optimal entre précision et généralisation.</a:t>
            </a:r>
          </a:p>
        </p:txBody>
      </p:sp>
    </p:spTree>
    <p:extLst>
      <p:ext uri="{BB962C8B-B14F-4D97-AF65-F5344CB8AC3E}">
        <p14:creationId xmlns:p14="http://schemas.microsoft.com/office/powerpoint/2010/main" val="296972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450" y="-4958"/>
            <a:ext cx="18330450" cy="688887"/>
            <a:chOff x="0" y="0"/>
            <a:chExt cx="4827773" cy="1814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27773" cy="181435"/>
            </a:xfrm>
            <a:custGeom>
              <a:avLst/>
              <a:gdLst/>
              <a:ahLst/>
              <a:cxnLst/>
              <a:rect l="l" t="t" r="r" b="b"/>
              <a:pathLst>
                <a:path w="4827773" h="181435">
                  <a:moveTo>
                    <a:pt x="0" y="0"/>
                  </a:moveTo>
                  <a:lnTo>
                    <a:pt x="4827773" y="0"/>
                  </a:lnTo>
                  <a:lnTo>
                    <a:pt x="4827773" y="181435"/>
                  </a:lnTo>
                  <a:lnTo>
                    <a:pt x="0" y="181435"/>
                  </a:lnTo>
                  <a:close/>
                </a:path>
              </a:pathLst>
            </a:custGeom>
            <a:solidFill>
              <a:srgbClr val="22527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27773" cy="2290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dirty="0" smtClean="0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Conception Modéle BERT (CamemBERT)</a:t>
              </a:r>
              <a:endParaRPr lang="en-US" sz="2999" dirty="0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43641" y="9555693"/>
            <a:ext cx="11737874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0"/>
              </a:lnSpc>
              <a:spcBef>
                <a:spcPct val="0"/>
              </a:spcBef>
            </a:pPr>
            <a:r>
              <a:rPr lang="en-US" sz="2714" spc="54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M2 IBM : GUNDUZ Maxime, </a:t>
            </a:r>
            <a:r>
              <a:rPr lang="en-US" sz="2714" spc="54" dirty="0" smtClean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AIT SAID Hicham</a:t>
            </a:r>
            <a:endParaRPr lang="en-US" sz="2714" spc="54" dirty="0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8" name="TextBox 5"/>
          <p:cNvSpPr txBox="1"/>
          <p:nvPr/>
        </p:nvSpPr>
        <p:spPr>
          <a:xfrm>
            <a:off x="17297400" y="9555693"/>
            <a:ext cx="2743200" cy="4455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00"/>
              </a:lnSpc>
              <a:spcBef>
                <a:spcPct val="0"/>
              </a:spcBef>
            </a:pPr>
            <a:r>
              <a:rPr lang="en-US" sz="2714" b="1" spc="54" dirty="0" smtClean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5/9</a:t>
            </a:r>
            <a:endParaRPr lang="en-US" sz="2714" b="1" spc="54" dirty="0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09700"/>
            <a:ext cx="6000081" cy="2017804"/>
          </a:xfrm>
          <a:prstGeom prst="rect">
            <a:avLst/>
          </a:prstGeom>
        </p:spPr>
      </p:pic>
      <p:sp>
        <p:nvSpPr>
          <p:cNvPr id="9" name="TextBox 5"/>
          <p:cNvSpPr txBox="1"/>
          <p:nvPr/>
        </p:nvSpPr>
        <p:spPr>
          <a:xfrm>
            <a:off x="1114238" y="3771900"/>
            <a:ext cx="6210003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00"/>
              </a:lnSpc>
              <a:spcBef>
                <a:spcPct val="0"/>
              </a:spcBef>
            </a:pPr>
            <a:r>
              <a:rPr lang="en-GB" sz="2400" b="1" dirty="0" smtClean="0">
                <a:latin typeface="Arial" panose="020B0604020202020204" pitchFamily="34" charset="0"/>
                <a:cs typeface="Arial" panose="020B0604020202020204" pitchFamily="34" charset="0"/>
                <a:sym typeface="Aileron"/>
              </a:rPr>
              <a:t>Importation de modele Bert (CamemBERT)</a:t>
            </a:r>
            <a:endParaRPr lang="en-US" sz="2400" b="1" spc="54" dirty="0">
              <a:solidFill>
                <a:srgbClr val="000000"/>
              </a:solidFill>
              <a:latin typeface="Arial" panose="020B0604020202020204" pitchFamily="34" charset="0"/>
              <a:ea typeface="Aileron"/>
              <a:cs typeface="Arial" panose="020B0604020202020204" pitchFamily="34" charset="0"/>
              <a:sym typeface="Aileron"/>
            </a:endParaRPr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1D4AB9AE-E01D-DF2F-BFDC-D2274C8AE664}"/>
              </a:ext>
            </a:extLst>
          </p:cNvPr>
          <p:cNvSpPr/>
          <p:nvPr/>
        </p:nvSpPr>
        <p:spPr>
          <a:xfrm rot="5400000">
            <a:off x="2800921" y="3886630"/>
            <a:ext cx="2113551" cy="2686194"/>
          </a:xfrm>
          <a:custGeom>
            <a:avLst/>
            <a:gdLst/>
            <a:ahLst/>
            <a:cxnLst/>
            <a:rect l="l" t="t" r="r" b="b"/>
            <a:pathLst>
              <a:path w="2486161" h="2486161">
                <a:moveTo>
                  <a:pt x="0" y="0"/>
                </a:moveTo>
                <a:lnTo>
                  <a:pt x="2486162" y="0"/>
                </a:lnTo>
                <a:lnTo>
                  <a:pt x="2486162" y="2486161"/>
                </a:lnTo>
                <a:lnTo>
                  <a:pt x="0" y="24861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4098" name="Picture 2" descr="Google Search BERT Update: Write content for humans, not the algorithm. -  Anything is Possibl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8" t="6349" r="26787" b="4762"/>
          <a:stretch/>
        </p:blipFill>
        <p:spPr bwMode="auto">
          <a:xfrm>
            <a:off x="2409895" y="6116614"/>
            <a:ext cx="2895601" cy="282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5"/>
          <p:cNvSpPr txBox="1"/>
          <p:nvPr/>
        </p:nvSpPr>
        <p:spPr>
          <a:xfrm>
            <a:off x="1921062" y="8940191"/>
            <a:ext cx="4191516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00"/>
              </a:lnSpc>
              <a:spcBef>
                <a:spcPct val="0"/>
              </a:spcBef>
            </a:pP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  <a:sym typeface="Aileron"/>
              </a:rPr>
              <a:t>M</a:t>
            </a:r>
            <a:r>
              <a:rPr lang="en-GB" sz="2400" b="1" dirty="0" smtClean="0">
                <a:latin typeface="Arial" panose="020B0604020202020204" pitchFamily="34" charset="0"/>
                <a:cs typeface="Arial" panose="020B0604020202020204" pitchFamily="34" charset="0"/>
                <a:sym typeface="Aileron"/>
              </a:rPr>
              <a:t>odele Bert (CamemBERT)</a:t>
            </a:r>
            <a:endParaRPr lang="en-US" sz="2400" b="1" spc="54" dirty="0">
              <a:solidFill>
                <a:srgbClr val="000000"/>
              </a:solidFill>
              <a:latin typeface="Arial" panose="020B0604020202020204" pitchFamily="34" charset="0"/>
              <a:ea typeface="Aileron"/>
              <a:cs typeface="Arial" panose="020B0604020202020204" pitchFamily="34" charset="0"/>
              <a:sym typeface="Aileron"/>
            </a:endParaRPr>
          </a:p>
        </p:txBody>
      </p:sp>
      <p:sp>
        <p:nvSpPr>
          <p:cNvPr id="12" name="AutoShape 20">
            <a:extLst>
              <a:ext uri="{FF2B5EF4-FFF2-40B4-BE49-F238E27FC236}">
                <a16:creationId xmlns:a16="http://schemas.microsoft.com/office/drawing/2014/main" id="{3966944C-8BD3-CC30-29BB-57C5C84858C5}"/>
              </a:ext>
            </a:extLst>
          </p:cNvPr>
          <p:cNvSpPr/>
          <p:nvPr/>
        </p:nvSpPr>
        <p:spPr>
          <a:xfrm rot="5400000" flipH="1" flipV="1">
            <a:off x="13396213" y="4114259"/>
            <a:ext cx="1" cy="8764084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3" name="AutoShape 20">
            <a:extLst>
              <a:ext uri="{FF2B5EF4-FFF2-40B4-BE49-F238E27FC236}">
                <a16:creationId xmlns:a16="http://schemas.microsoft.com/office/drawing/2014/main" id="{3C848D3C-7925-5B00-2425-10043341799A}"/>
              </a:ext>
            </a:extLst>
          </p:cNvPr>
          <p:cNvSpPr/>
          <p:nvPr/>
        </p:nvSpPr>
        <p:spPr>
          <a:xfrm rot="5400000" flipV="1">
            <a:off x="4578366" y="5358049"/>
            <a:ext cx="8865163" cy="50419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5"/>
          <p:cNvSpPr txBox="1"/>
          <p:nvPr/>
        </p:nvSpPr>
        <p:spPr>
          <a:xfrm>
            <a:off x="9448800" y="1025584"/>
            <a:ext cx="8516285" cy="7309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00"/>
              </a:lnSpc>
              <a:spcBef>
                <a:spcPct val="0"/>
              </a:spcBef>
            </a:pPr>
            <a:r>
              <a:rPr lang="en-US" sz="2800" b="1" spc="54" dirty="0" smtClean="0">
                <a:solidFill>
                  <a:srgbClr val="000000"/>
                </a:solidFill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Test de Prompt :</a:t>
            </a:r>
          </a:p>
          <a:p>
            <a:pPr marL="342900" indent="-342900">
              <a:lnSpc>
                <a:spcPts val="3800"/>
              </a:lnSpc>
              <a:spcBef>
                <a:spcPct val="0"/>
              </a:spcBef>
              <a:buFontTx/>
              <a:buChar char="-"/>
            </a:pPr>
            <a:endParaRPr lang="en-US" sz="2800" b="1" spc="54" dirty="0">
              <a:solidFill>
                <a:srgbClr val="000000"/>
              </a:solidFill>
              <a:latin typeface="Arial" panose="020B0604020202020204" pitchFamily="34" charset="0"/>
              <a:ea typeface="Aileron"/>
              <a:cs typeface="Arial" panose="020B0604020202020204" pitchFamily="34" charset="0"/>
              <a:sym typeface="Aileron"/>
            </a:endParaRPr>
          </a:p>
          <a:p>
            <a:pPr marL="342900" indent="-342900">
              <a:lnSpc>
                <a:spcPts val="3800"/>
              </a:lnSpc>
              <a:spcBef>
                <a:spcPct val="0"/>
              </a:spcBef>
              <a:buFontTx/>
              <a:buChar char="-"/>
            </a:pPr>
            <a:r>
              <a:rPr lang="en-US" sz="2800" b="1" spc="54" dirty="0" smtClean="0">
                <a:solidFill>
                  <a:srgbClr val="000000"/>
                </a:solidFill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Défaut : </a:t>
            </a:r>
            <a:r>
              <a:rPr lang="fr-FR" sz="2800" dirty="0">
                <a:latin typeface="Arial" panose="020B0604020202020204" pitchFamily="34" charset="0"/>
                <a:cs typeface="Arial" panose="020B0604020202020204" pitchFamily="34" charset="0"/>
              </a:rPr>
              <a:t>la phrase est donnée telle </a:t>
            </a:r>
            <a:r>
              <a:rPr lang="fr-F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quelle</a:t>
            </a:r>
          </a:p>
          <a:p>
            <a:pPr marL="342900" indent="-342900">
              <a:lnSpc>
                <a:spcPts val="3800"/>
              </a:lnSpc>
              <a:spcBef>
                <a:spcPct val="0"/>
              </a:spcBef>
              <a:buFontTx/>
              <a:buChar char="-"/>
            </a:pPr>
            <a:endParaRPr lang="en-US" sz="2800" b="1" spc="54" dirty="0" smtClean="0">
              <a:solidFill>
                <a:srgbClr val="000000"/>
              </a:solidFill>
              <a:latin typeface="Arial" panose="020B0604020202020204" pitchFamily="34" charset="0"/>
              <a:ea typeface="Aileron"/>
              <a:cs typeface="Arial" panose="020B0604020202020204" pitchFamily="34" charset="0"/>
              <a:sym typeface="Aileron"/>
            </a:endParaRPr>
          </a:p>
          <a:p>
            <a:pPr marL="342900" indent="-342900">
              <a:lnSpc>
                <a:spcPts val="3800"/>
              </a:lnSpc>
              <a:spcBef>
                <a:spcPct val="0"/>
              </a:spcBef>
              <a:buFontTx/>
              <a:buChar char="-"/>
            </a:pPr>
            <a:r>
              <a:rPr lang="en-US" sz="2800" b="1" spc="54" dirty="0" smtClean="0">
                <a:solidFill>
                  <a:srgbClr val="000000"/>
                </a:solidFill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Question : </a:t>
            </a:r>
            <a:r>
              <a:rPr lang="fr-FR" sz="2800" dirty="0">
                <a:latin typeface="Arial" panose="020B0604020202020204" pitchFamily="34" charset="0"/>
                <a:cs typeface="Arial" panose="020B0604020202020204" pitchFamily="34" charset="0"/>
              </a:rPr>
              <a:t>la phrase est présentée sous forme de question, comme "Est-ce que cette phrase vient d'un médecin ou d'un patient </a:t>
            </a:r>
            <a:r>
              <a:rPr lang="fr-F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?« </a:t>
            </a:r>
          </a:p>
          <a:p>
            <a:pPr marL="342900" indent="-342900">
              <a:lnSpc>
                <a:spcPts val="3800"/>
              </a:lnSpc>
              <a:spcBef>
                <a:spcPct val="0"/>
              </a:spcBef>
              <a:buFontTx/>
              <a:buChar char="-"/>
            </a:pPr>
            <a:endParaRPr lang="en-US" sz="2800" b="1" spc="54" dirty="0" smtClean="0">
              <a:solidFill>
                <a:srgbClr val="000000"/>
              </a:solidFill>
              <a:latin typeface="Arial" panose="020B0604020202020204" pitchFamily="34" charset="0"/>
              <a:ea typeface="Aileron"/>
              <a:cs typeface="Arial" panose="020B0604020202020204" pitchFamily="34" charset="0"/>
              <a:sym typeface="Aileron"/>
            </a:endParaRPr>
          </a:p>
          <a:p>
            <a:pPr marL="342900" lvl="0" indent="-342900">
              <a:lnSpc>
                <a:spcPts val="3800"/>
              </a:lnSpc>
              <a:spcBef>
                <a:spcPct val="0"/>
              </a:spcBef>
              <a:buFontTx/>
              <a:buChar char="-"/>
            </a:pPr>
            <a:r>
              <a:rPr lang="en-US" sz="2800" b="1" spc="54" dirty="0" smtClean="0">
                <a:solidFill>
                  <a:srgbClr val="000000"/>
                </a:solidFill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Context : </a:t>
            </a:r>
            <a:r>
              <a:rPr lang="fr-F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la </a:t>
            </a:r>
            <a:r>
              <a:rPr lang="fr-FR" sz="2800" dirty="0">
                <a:latin typeface="Arial" panose="020B0604020202020204" pitchFamily="34" charset="0"/>
                <a:cs typeface="Arial" panose="020B0604020202020204" pitchFamily="34" charset="0"/>
              </a:rPr>
              <a:t>phrase est introduite avec un contexte, comme "Dans le contexte d'un appel au SAMU, analyser qui parle."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3800"/>
              </a:lnSpc>
              <a:spcBef>
                <a:spcPct val="0"/>
              </a:spcBef>
              <a:buFontTx/>
              <a:buChar char="-"/>
            </a:pPr>
            <a:endParaRPr lang="en-US" sz="2800" b="1" spc="54" dirty="0" smtClean="0">
              <a:solidFill>
                <a:srgbClr val="000000"/>
              </a:solidFill>
              <a:latin typeface="Arial" panose="020B0604020202020204" pitchFamily="34" charset="0"/>
              <a:ea typeface="Aileron"/>
              <a:cs typeface="Arial" panose="020B0604020202020204" pitchFamily="34" charset="0"/>
              <a:sym typeface="Aileron"/>
            </a:endParaRPr>
          </a:p>
          <a:p>
            <a:pPr marL="342900" indent="-342900">
              <a:lnSpc>
                <a:spcPts val="3800"/>
              </a:lnSpc>
              <a:spcBef>
                <a:spcPct val="0"/>
              </a:spcBef>
              <a:buFontTx/>
              <a:buChar char="-"/>
            </a:pPr>
            <a:r>
              <a:rPr lang="en-US" sz="2800" b="1" spc="54" dirty="0" smtClean="0">
                <a:solidFill>
                  <a:srgbClr val="000000"/>
                </a:solidFill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Role : </a:t>
            </a:r>
            <a:r>
              <a:rPr lang="fr-FR" sz="2800" dirty="0">
                <a:latin typeface="Arial" panose="020B0604020202020204" pitchFamily="34" charset="0"/>
                <a:cs typeface="Arial" panose="020B0604020202020204" pitchFamily="34" charset="0"/>
                <a:sym typeface="Aileron"/>
              </a:rPr>
              <a:t>L</a:t>
            </a:r>
            <a:r>
              <a:rPr lang="fr-F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fr-FR" sz="2800" dirty="0">
                <a:latin typeface="Arial" panose="020B0604020202020204" pitchFamily="34" charset="0"/>
                <a:cs typeface="Arial" panose="020B0604020202020204" pitchFamily="34" charset="0"/>
              </a:rPr>
              <a:t>tâche est explicitement décrite, par exemple "Identifier le rôle du locuteur (médecin/patient) : [texte]."</a:t>
            </a:r>
            <a:endParaRPr lang="en-US" sz="2800" b="1" spc="54" dirty="0">
              <a:solidFill>
                <a:srgbClr val="000000"/>
              </a:solidFill>
              <a:latin typeface="Arial" panose="020B0604020202020204" pitchFamily="34" charset="0"/>
              <a:ea typeface="Aileron"/>
              <a:cs typeface="Arial" panose="020B0604020202020204" pitchFamily="34" charset="0"/>
              <a:sym typeface="Aileron"/>
            </a:endParaRPr>
          </a:p>
        </p:txBody>
      </p:sp>
      <p:sp>
        <p:nvSpPr>
          <p:cNvPr id="15" name="TextBox 5"/>
          <p:cNvSpPr txBox="1"/>
          <p:nvPr/>
        </p:nvSpPr>
        <p:spPr>
          <a:xfrm>
            <a:off x="9463087" y="8806153"/>
            <a:ext cx="8839200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00"/>
              </a:lnSpc>
              <a:spcBef>
                <a:spcPct val="0"/>
              </a:spcBef>
            </a:pPr>
            <a:r>
              <a:rPr lang="en-GB" sz="2800" b="1" dirty="0" smtClean="0">
                <a:latin typeface="Arial" panose="020B0604020202020204" pitchFamily="34" charset="0"/>
                <a:cs typeface="Arial" panose="020B0604020202020204" pitchFamily="34" charset="0"/>
                <a:sym typeface="Aileron"/>
              </a:rPr>
              <a:t>Test de température : [0.5, 1.0, 2.0]</a:t>
            </a:r>
            <a:endParaRPr lang="en-US" sz="2800" b="1" spc="54" dirty="0">
              <a:solidFill>
                <a:srgbClr val="000000"/>
              </a:solidFill>
              <a:latin typeface="Arial" panose="020B0604020202020204" pitchFamily="34" charset="0"/>
              <a:ea typeface="Aileron"/>
              <a:cs typeface="Arial" panose="020B0604020202020204" pitchFamily="34" charset="0"/>
              <a:sym typeface="Aileron"/>
            </a:endParaRPr>
          </a:p>
        </p:txBody>
      </p:sp>
    </p:spTree>
    <p:extLst>
      <p:ext uri="{BB962C8B-B14F-4D97-AF65-F5344CB8AC3E}">
        <p14:creationId xmlns:p14="http://schemas.microsoft.com/office/powerpoint/2010/main" val="281990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450" y="-4958"/>
            <a:ext cx="18330450" cy="688887"/>
            <a:chOff x="0" y="0"/>
            <a:chExt cx="4827773" cy="1814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27773" cy="181435"/>
            </a:xfrm>
            <a:custGeom>
              <a:avLst/>
              <a:gdLst/>
              <a:ahLst/>
              <a:cxnLst/>
              <a:rect l="l" t="t" r="r" b="b"/>
              <a:pathLst>
                <a:path w="4827773" h="181435">
                  <a:moveTo>
                    <a:pt x="0" y="0"/>
                  </a:moveTo>
                  <a:lnTo>
                    <a:pt x="4827773" y="0"/>
                  </a:lnTo>
                  <a:lnTo>
                    <a:pt x="4827773" y="181435"/>
                  </a:lnTo>
                  <a:lnTo>
                    <a:pt x="0" y="181435"/>
                  </a:lnTo>
                  <a:close/>
                </a:path>
              </a:pathLst>
            </a:custGeom>
            <a:solidFill>
              <a:srgbClr val="22527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27773" cy="2290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dirty="0" smtClean="0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Analyse Résultat de la </a:t>
              </a:r>
              <a:r>
                <a:rPr lang="en-US" sz="2999" dirty="0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Régression </a:t>
              </a:r>
              <a:r>
                <a:rPr lang="en-US" sz="2999" dirty="0" smtClean="0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logistique</a:t>
              </a:r>
              <a:endParaRPr lang="en-US" sz="2999" dirty="0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43641" y="9555693"/>
            <a:ext cx="11737874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0"/>
              </a:lnSpc>
              <a:spcBef>
                <a:spcPct val="0"/>
              </a:spcBef>
            </a:pPr>
            <a:r>
              <a:rPr lang="en-US" sz="2714" spc="54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M2 IBM : GUNDUZ Maxime, </a:t>
            </a:r>
            <a:r>
              <a:rPr lang="en-US" sz="2714" spc="54" dirty="0" smtClean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AIT SAID Hicham</a:t>
            </a:r>
            <a:endParaRPr lang="en-US" sz="2714" spc="54" dirty="0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8" name="TextBox 5"/>
          <p:cNvSpPr txBox="1"/>
          <p:nvPr/>
        </p:nvSpPr>
        <p:spPr>
          <a:xfrm>
            <a:off x="17297400" y="9555693"/>
            <a:ext cx="2743200" cy="4455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00"/>
              </a:lnSpc>
              <a:spcBef>
                <a:spcPct val="0"/>
              </a:spcBef>
            </a:pPr>
            <a:r>
              <a:rPr lang="en-US" sz="2714" b="1" spc="54" dirty="0" smtClean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6/9</a:t>
            </a:r>
            <a:endParaRPr lang="en-US" sz="2714" b="1" spc="54" dirty="0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001030"/>
            <a:ext cx="9992046" cy="8229600"/>
          </a:xfrm>
          <a:prstGeom prst="rect">
            <a:avLst/>
          </a:prstGeom>
        </p:spPr>
      </p:pic>
      <p:sp>
        <p:nvSpPr>
          <p:cNvPr id="9" name="AutoShape 20">
            <a:extLst>
              <a:ext uri="{FF2B5EF4-FFF2-40B4-BE49-F238E27FC236}">
                <a16:creationId xmlns:a16="http://schemas.microsoft.com/office/drawing/2014/main" id="{3C848D3C-7925-5B00-2425-10043341799A}"/>
              </a:ext>
            </a:extLst>
          </p:cNvPr>
          <p:cNvSpPr/>
          <p:nvPr/>
        </p:nvSpPr>
        <p:spPr>
          <a:xfrm rot="5400000" flipV="1">
            <a:off x="7708428" y="5272127"/>
            <a:ext cx="8865163" cy="50419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5"/>
          <p:cNvSpPr txBox="1"/>
          <p:nvPr/>
        </p:nvSpPr>
        <p:spPr>
          <a:xfrm>
            <a:off x="12444212" y="2843085"/>
            <a:ext cx="6210003" cy="29238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00"/>
              </a:lnSpc>
              <a:spcBef>
                <a:spcPct val="0"/>
              </a:spcBef>
            </a:pPr>
            <a:r>
              <a:rPr lang="en-GB" sz="3600" b="1" dirty="0" smtClean="0">
                <a:latin typeface="Arial" panose="020B0604020202020204" pitchFamily="34" charset="0"/>
                <a:cs typeface="Arial" panose="020B0604020202020204" pitchFamily="34" charset="0"/>
                <a:sym typeface="Aileron"/>
              </a:rPr>
              <a:t>Présicions : </a:t>
            </a:r>
            <a:r>
              <a:rPr lang="fr-FR" sz="3600" dirty="0">
                <a:latin typeface="Arial" panose="020B0604020202020204" pitchFamily="34" charset="0"/>
                <a:cs typeface="Arial" panose="020B0604020202020204" pitchFamily="34" charset="0"/>
              </a:rPr>
              <a:t>80,42</a:t>
            </a:r>
            <a:r>
              <a:rPr lang="fr-FR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% </a:t>
            </a:r>
          </a:p>
          <a:p>
            <a:pPr>
              <a:lnSpc>
                <a:spcPts val="3800"/>
              </a:lnSpc>
              <a:spcBef>
                <a:spcPct val="0"/>
              </a:spcBef>
            </a:pPr>
            <a:endParaRPr lang="fr-FR" sz="3600" b="1" spc="54" dirty="0">
              <a:solidFill>
                <a:srgbClr val="000000"/>
              </a:solidFill>
              <a:latin typeface="Arial" panose="020B0604020202020204" pitchFamily="34" charset="0"/>
              <a:ea typeface="Aileron"/>
              <a:cs typeface="Arial" panose="020B0604020202020204" pitchFamily="34" charset="0"/>
              <a:sym typeface="Aileron"/>
            </a:endParaRPr>
          </a:p>
          <a:p>
            <a:pPr>
              <a:lnSpc>
                <a:spcPts val="3800"/>
              </a:lnSpc>
              <a:spcBef>
                <a:spcPct val="0"/>
              </a:spcBef>
            </a:pP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Medecin (319) 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: 79%</a:t>
            </a:r>
          </a:p>
          <a:p>
            <a:pPr>
              <a:lnSpc>
                <a:spcPts val="3800"/>
              </a:lnSpc>
              <a:spcBef>
                <a:spcPct val="0"/>
              </a:spcBef>
            </a:pPr>
            <a:endParaRPr lang="en-GB" sz="3600" b="1" spc="54" dirty="0">
              <a:solidFill>
                <a:srgbClr val="000000"/>
              </a:solidFill>
              <a:latin typeface="Arial" panose="020B0604020202020204" pitchFamily="34" charset="0"/>
              <a:ea typeface="Aileron"/>
              <a:cs typeface="Arial" panose="020B0604020202020204" pitchFamily="34" charset="0"/>
              <a:sym typeface="Aileron"/>
            </a:endParaRPr>
          </a:p>
          <a:p>
            <a:pPr>
              <a:lnSpc>
                <a:spcPts val="3800"/>
              </a:lnSpc>
              <a:spcBef>
                <a:spcPct val="0"/>
              </a:spcBef>
            </a:pPr>
            <a:r>
              <a:rPr lang="en-US" sz="3600" b="1" spc="54" dirty="0">
                <a:solidFill>
                  <a:srgbClr val="000000"/>
                </a:solidFill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patient (294) </a:t>
            </a:r>
            <a:r>
              <a:rPr lang="en-US" sz="3600" spc="54" dirty="0">
                <a:solidFill>
                  <a:srgbClr val="000000"/>
                </a:solidFill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: 83% </a:t>
            </a:r>
          </a:p>
          <a:p>
            <a:pPr>
              <a:lnSpc>
                <a:spcPts val="3800"/>
              </a:lnSpc>
              <a:spcBef>
                <a:spcPct val="0"/>
              </a:spcBef>
            </a:pPr>
            <a:endParaRPr lang="en-US" sz="3600" b="1" spc="54" dirty="0">
              <a:solidFill>
                <a:srgbClr val="000000"/>
              </a:solidFill>
              <a:latin typeface="Arial" panose="020B0604020202020204" pitchFamily="34" charset="0"/>
              <a:ea typeface="Aileron"/>
              <a:cs typeface="Arial" panose="020B0604020202020204" pitchFamily="34" charset="0"/>
              <a:sym typeface="Aileron"/>
            </a:endParaRPr>
          </a:p>
        </p:txBody>
      </p:sp>
      <p:sp>
        <p:nvSpPr>
          <p:cNvPr id="12" name="AutoShape 20">
            <a:extLst>
              <a:ext uri="{FF2B5EF4-FFF2-40B4-BE49-F238E27FC236}">
                <a16:creationId xmlns:a16="http://schemas.microsoft.com/office/drawing/2014/main" id="{3966944C-8BD3-CC30-29BB-57C5C84858C5}"/>
              </a:ext>
            </a:extLst>
          </p:cNvPr>
          <p:cNvSpPr/>
          <p:nvPr/>
        </p:nvSpPr>
        <p:spPr>
          <a:xfrm rot="5400000" flipV="1">
            <a:off x="14706599" y="3720911"/>
            <a:ext cx="2" cy="5131181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3" name="TextBox 5"/>
          <p:cNvSpPr txBox="1"/>
          <p:nvPr/>
        </p:nvSpPr>
        <p:spPr>
          <a:xfrm>
            <a:off x="12444212" y="7505700"/>
            <a:ext cx="5676603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00"/>
              </a:lnSpc>
              <a:spcBef>
                <a:spcPct val="0"/>
              </a:spcBef>
            </a:pP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  <a:sym typeface="Aileron"/>
              </a:rPr>
              <a:t>Surclassification </a:t>
            </a:r>
            <a:r>
              <a:rPr lang="en-GB" sz="3600" b="1" dirty="0" smtClean="0">
                <a:latin typeface="Arial" panose="020B0604020202020204" pitchFamily="34" charset="0"/>
                <a:cs typeface="Arial" panose="020B0604020202020204" pitchFamily="34" charset="0"/>
                <a:sym typeface="Aileron"/>
              </a:rPr>
              <a:t>en 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  <a:sym typeface="Aileron"/>
              </a:rPr>
              <a:t>médecin</a:t>
            </a:r>
            <a:endParaRPr lang="en-US" sz="3600" b="1" spc="54" dirty="0">
              <a:solidFill>
                <a:srgbClr val="000000"/>
              </a:solidFill>
              <a:latin typeface="Arial" panose="020B0604020202020204" pitchFamily="34" charset="0"/>
              <a:ea typeface="Aileron"/>
              <a:cs typeface="Arial" panose="020B0604020202020204" pitchFamily="34" charset="0"/>
              <a:sym typeface="Aileron"/>
            </a:endParaRPr>
          </a:p>
        </p:txBody>
      </p:sp>
    </p:spTree>
    <p:extLst>
      <p:ext uri="{BB962C8B-B14F-4D97-AF65-F5344CB8AC3E}">
        <p14:creationId xmlns:p14="http://schemas.microsoft.com/office/powerpoint/2010/main" val="140639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450" y="-4958"/>
            <a:ext cx="18330450" cy="688887"/>
            <a:chOff x="0" y="0"/>
            <a:chExt cx="4827773" cy="1814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27773" cy="181435"/>
            </a:xfrm>
            <a:custGeom>
              <a:avLst/>
              <a:gdLst/>
              <a:ahLst/>
              <a:cxnLst/>
              <a:rect l="l" t="t" r="r" b="b"/>
              <a:pathLst>
                <a:path w="4827773" h="181435">
                  <a:moveTo>
                    <a:pt x="0" y="0"/>
                  </a:moveTo>
                  <a:lnTo>
                    <a:pt x="4827773" y="0"/>
                  </a:lnTo>
                  <a:lnTo>
                    <a:pt x="4827773" y="181435"/>
                  </a:lnTo>
                  <a:lnTo>
                    <a:pt x="0" y="181435"/>
                  </a:lnTo>
                  <a:close/>
                </a:path>
              </a:pathLst>
            </a:custGeom>
            <a:solidFill>
              <a:srgbClr val="22527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27773" cy="2290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dirty="0" smtClean="0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Analyse Résultat de BERT (CamemBERT)</a:t>
              </a:r>
              <a:endParaRPr lang="en-US" sz="2999" dirty="0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43641" y="9555693"/>
            <a:ext cx="11737874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0"/>
              </a:lnSpc>
              <a:spcBef>
                <a:spcPct val="0"/>
              </a:spcBef>
            </a:pPr>
            <a:r>
              <a:rPr lang="en-US" sz="2714" spc="54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M2 IBM : GUNDUZ Maxime, </a:t>
            </a:r>
            <a:r>
              <a:rPr lang="en-US" sz="2714" spc="54" dirty="0" smtClean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AIT SAID Hicham</a:t>
            </a:r>
            <a:endParaRPr lang="en-US" sz="2714" spc="54" dirty="0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8" name="TextBox 5"/>
          <p:cNvSpPr txBox="1"/>
          <p:nvPr/>
        </p:nvSpPr>
        <p:spPr>
          <a:xfrm>
            <a:off x="17297400" y="9555693"/>
            <a:ext cx="2743200" cy="4455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00"/>
              </a:lnSpc>
              <a:spcBef>
                <a:spcPct val="0"/>
              </a:spcBef>
            </a:pPr>
            <a:r>
              <a:rPr lang="en-US" sz="2714" b="1" spc="54" dirty="0" smtClean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7/9</a:t>
            </a:r>
            <a:endParaRPr lang="en-US" sz="2714" b="1" spc="54" dirty="0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pic>
        <p:nvPicPr>
          <p:cNvPr id="7" name="Imag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21" y="1512820"/>
            <a:ext cx="7924800" cy="7364479"/>
          </a:xfrm>
          <a:prstGeom prst="rect">
            <a:avLst/>
          </a:prstGeom>
        </p:spPr>
      </p:pic>
      <p:sp>
        <p:nvSpPr>
          <p:cNvPr id="9" name="AutoShape 20">
            <a:extLst>
              <a:ext uri="{FF2B5EF4-FFF2-40B4-BE49-F238E27FC236}">
                <a16:creationId xmlns:a16="http://schemas.microsoft.com/office/drawing/2014/main" id="{3C848D3C-7925-5B00-2425-10043341799A}"/>
              </a:ext>
            </a:extLst>
          </p:cNvPr>
          <p:cNvSpPr/>
          <p:nvPr/>
        </p:nvSpPr>
        <p:spPr>
          <a:xfrm rot="5400000" flipV="1">
            <a:off x="4603063" y="5226328"/>
            <a:ext cx="8608311" cy="50419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0" name="Imag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1512821"/>
            <a:ext cx="8567702" cy="736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551</Words>
  <Application>Microsoft Office PowerPoint</Application>
  <PresentationFormat>Personnalisé</PresentationFormat>
  <Paragraphs>110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9" baseType="lpstr">
      <vt:lpstr>Kollektif Bold</vt:lpstr>
      <vt:lpstr>Open Sans Extra Bold</vt:lpstr>
      <vt:lpstr>Arial</vt:lpstr>
      <vt:lpstr>Aileron</vt:lpstr>
      <vt:lpstr>Calibri</vt:lpstr>
      <vt:lpstr>Aileron Bold</vt:lpstr>
      <vt:lpstr>Open Sans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Slide-UE4-IA</dc:title>
  <cp:lastModifiedBy>pc</cp:lastModifiedBy>
  <cp:revision>32</cp:revision>
  <dcterms:created xsi:type="dcterms:W3CDTF">2006-08-16T00:00:00Z</dcterms:created>
  <dcterms:modified xsi:type="dcterms:W3CDTF">2025-01-04T23:41:05Z</dcterms:modified>
  <dc:identifier>DAGbLWP5itA</dc:identifier>
</cp:coreProperties>
</file>